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6" r:id="rId2"/>
  </p:sldMasterIdLst>
  <p:notesMasterIdLst>
    <p:notesMasterId r:id="rId43"/>
  </p:notesMasterIdLst>
  <p:sldIdLst>
    <p:sldId id="256" r:id="rId3"/>
    <p:sldId id="501" r:id="rId4"/>
    <p:sldId id="503" r:id="rId5"/>
    <p:sldId id="510" r:id="rId6"/>
    <p:sldId id="312" r:id="rId7"/>
    <p:sldId id="524" r:id="rId8"/>
    <p:sldId id="530" r:id="rId9"/>
    <p:sldId id="531" r:id="rId10"/>
    <p:sldId id="532" r:id="rId11"/>
    <p:sldId id="313" r:id="rId12"/>
    <p:sldId id="314" r:id="rId13"/>
    <p:sldId id="359" r:id="rId14"/>
    <p:sldId id="316" r:id="rId15"/>
    <p:sldId id="523" r:id="rId16"/>
    <p:sldId id="357" r:id="rId17"/>
    <p:sldId id="322" r:id="rId18"/>
    <p:sldId id="356" r:id="rId19"/>
    <p:sldId id="539" r:id="rId20"/>
    <p:sldId id="535" r:id="rId21"/>
    <p:sldId id="536" r:id="rId22"/>
    <p:sldId id="537" r:id="rId23"/>
    <p:sldId id="538" r:id="rId24"/>
    <p:sldId id="511" r:id="rId25"/>
    <p:sldId id="375" r:id="rId26"/>
    <p:sldId id="517" r:id="rId27"/>
    <p:sldId id="376" r:id="rId28"/>
    <p:sldId id="518" r:id="rId29"/>
    <p:sldId id="540" r:id="rId30"/>
    <p:sldId id="541" r:id="rId31"/>
    <p:sldId id="542" r:id="rId32"/>
    <p:sldId id="543" r:id="rId33"/>
    <p:sldId id="514" r:id="rId34"/>
    <p:sldId id="519" r:id="rId35"/>
    <p:sldId id="544" r:id="rId36"/>
    <p:sldId id="521" r:id="rId37"/>
    <p:sldId id="525" r:id="rId38"/>
    <p:sldId id="526" r:id="rId39"/>
    <p:sldId id="516" r:id="rId40"/>
    <p:sldId id="513" r:id="rId41"/>
    <p:sldId id="305" r:id="rId4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7D0105"/>
    <a:srgbClr val="FFFFFF"/>
    <a:srgbClr val="277CC3"/>
    <a:srgbClr val="1908F8"/>
    <a:srgbClr val="358ED7"/>
    <a:srgbClr val="00E3DE"/>
    <a:srgbClr val="00FFFF"/>
    <a:srgbClr val="FFFF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1494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BE9FCB0-4C46-4A6E-90ED-534B2882B90E}">
      <dgm:prSet phldrT="[Текст]"/>
      <dgm:spPr>
        <a:solidFill>
          <a:srgbClr val="7D0105">
            <a:alpha val="50000"/>
          </a:srgbClr>
        </a:solidFill>
      </dgm:spPr>
      <dgm:t>
        <a:bodyPr/>
        <a:lstStyle/>
        <a:p>
          <a:r>
            <a:rPr lang="ru-RU" b="1" dirty="0"/>
            <a:t>2016 год</a:t>
          </a:r>
        </a:p>
        <a:p>
          <a:r>
            <a:rPr lang="ru-RU" dirty="0"/>
            <a:t>0,0 млн.рублей</a:t>
          </a:r>
        </a:p>
      </dgm:t>
    </dgm:pt>
    <dgm:pt modelId="{03D04867-1ECC-4012-9588-6016D91DF837}" type="parTrans" cxnId="{2B2B8EFB-45BA-4807-874F-06FFA11300ED}">
      <dgm:prSet/>
      <dgm:spPr/>
      <dgm:t>
        <a:bodyPr/>
        <a:lstStyle/>
        <a:p>
          <a:endParaRPr lang="ru-RU"/>
        </a:p>
      </dgm:t>
    </dgm:pt>
    <dgm:pt modelId="{1604501D-0E16-4F6B-90CE-4F87E1BDE2FE}" type="sibTrans" cxnId="{2B2B8EFB-45BA-4807-874F-06FFA11300ED}">
      <dgm:prSet/>
      <dgm:spPr/>
      <dgm:t>
        <a:bodyPr/>
        <a:lstStyle/>
        <a:p>
          <a:endParaRPr lang="ru-RU"/>
        </a:p>
      </dgm:t>
    </dgm:pt>
    <dgm:pt modelId="{26970966-E7AC-46C2-BB8E-6A66776EB703}">
      <dgm:prSet phldrT="[Текст]"/>
      <dgm:spPr>
        <a:solidFill>
          <a:srgbClr val="7D0105">
            <a:alpha val="57000"/>
          </a:srgbClr>
        </a:solidFill>
      </dgm:spPr>
      <dgm:t>
        <a:bodyPr/>
        <a:lstStyle/>
        <a:p>
          <a:r>
            <a:rPr lang="ru-RU" b="1" dirty="0"/>
            <a:t>2017 год</a:t>
          </a:r>
        </a:p>
        <a:p>
          <a:r>
            <a:rPr lang="ru-RU" dirty="0"/>
            <a:t>0,0 млн.рублей</a:t>
          </a:r>
        </a:p>
      </dgm:t>
    </dgm:pt>
    <dgm:pt modelId="{EB51B1A6-DA32-44EA-ACAE-FDCE92807297}" type="parTrans" cxnId="{8EF51234-497E-4C32-A504-0179B29E7928}">
      <dgm:prSet/>
      <dgm:spPr/>
      <dgm:t>
        <a:bodyPr/>
        <a:lstStyle/>
        <a:p>
          <a:endParaRPr lang="ru-RU"/>
        </a:p>
      </dgm:t>
    </dgm:pt>
    <dgm:pt modelId="{559D3409-20A1-4E28-AB95-A508948B2468}" type="sibTrans" cxnId="{8EF51234-497E-4C32-A504-0179B29E7928}">
      <dgm:prSet/>
      <dgm:spPr/>
      <dgm:t>
        <a:bodyPr/>
        <a:lstStyle/>
        <a:p>
          <a:endParaRPr lang="ru-RU"/>
        </a:p>
      </dgm:t>
    </dgm:pt>
    <dgm:pt modelId="{46B71511-E919-4BA5-9248-88A3B2F7B383}">
      <dgm:prSet phldrT="[Текст]"/>
      <dgm:spPr>
        <a:solidFill>
          <a:srgbClr val="7D0105">
            <a:alpha val="65000"/>
          </a:srgbClr>
        </a:solidFill>
      </dgm:spPr>
      <dgm:t>
        <a:bodyPr/>
        <a:lstStyle/>
        <a:p>
          <a:r>
            <a:rPr lang="ru-RU" b="1" dirty="0"/>
            <a:t>2018 год</a:t>
          </a:r>
        </a:p>
        <a:p>
          <a:r>
            <a:rPr lang="ru-RU" dirty="0"/>
            <a:t>0,1 </a:t>
          </a:r>
          <a:r>
            <a:rPr lang="ru-RU" dirty="0" err="1"/>
            <a:t>млн.рублей</a:t>
          </a:r>
          <a:endParaRPr lang="ru-RU" dirty="0"/>
        </a:p>
      </dgm:t>
    </dgm:pt>
    <dgm:pt modelId="{CA9A20ED-CCCB-47CC-8AE6-67F50304A74D}" type="parTrans" cxnId="{6D1694D3-0798-4ADD-B71F-63542513FA5A}">
      <dgm:prSet/>
      <dgm:spPr/>
      <dgm:t>
        <a:bodyPr/>
        <a:lstStyle/>
        <a:p>
          <a:endParaRPr lang="ru-RU"/>
        </a:p>
      </dgm:t>
    </dgm:pt>
    <dgm:pt modelId="{8D325998-FC32-4608-82C0-C715C03BCF83}" type="sibTrans" cxnId="{6D1694D3-0798-4ADD-B71F-63542513FA5A}">
      <dgm:prSet/>
      <dgm:spPr/>
      <dgm:t>
        <a:bodyPr/>
        <a:lstStyle/>
        <a:p>
          <a:endParaRPr lang="ru-RU"/>
        </a:p>
      </dgm:t>
    </dgm:pt>
    <dgm:pt modelId="{3C68F8D3-B72A-4B91-B699-6554D8E3F4A4}">
      <dgm:prSet phldrT="[Текст]"/>
      <dgm:spPr>
        <a:solidFill>
          <a:srgbClr val="7D0105">
            <a:alpha val="73000"/>
          </a:srgbClr>
        </a:solidFill>
      </dgm:spPr>
      <dgm:t>
        <a:bodyPr/>
        <a:lstStyle/>
        <a:p>
          <a:r>
            <a:rPr lang="ru-RU" b="1" dirty="0"/>
            <a:t>2019 год</a:t>
          </a:r>
        </a:p>
        <a:p>
          <a:r>
            <a:rPr lang="ru-RU" dirty="0"/>
            <a:t>0,0 млн.рублей</a:t>
          </a:r>
        </a:p>
      </dgm:t>
    </dgm:pt>
    <dgm:pt modelId="{914520A3-3EF7-48D8-88CE-DB312B5044EB}" type="parTrans" cxnId="{3D2CAF4E-04FE-4A9A-8246-52F2D09D2BD2}">
      <dgm:prSet/>
      <dgm:spPr/>
      <dgm:t>
        <a:bodyPr/>
        <a:lstStyle/>
        <a:p>
          <a:endParaRPr lang="ru-RU"/>
        </a:p>
      </dgm:t>
    </dgm:pt>
    <dgm:pt modelId="{6683D0A0-6CB6-45D9-BE91-1A2CEC0D198C}" type="sibTrans" cxnId="{3D2CAF4E-04FE-4A9A-8246-52F2D09D2BD2}">
      <dgm:prSet/>
      <dgm:spPr/>
      <dgm:t>
        <a:bodyPr/>
        <a:lstStyle/>
        <a:p>
          <a:endParaRPr lang="ru-RU"/>
        </a:p>
      </dgm:t>
    </dgm:pt>
    <dgm:pt modelId="{C32EFD0E-CD92-4289-9C28-B1D2D6B1646C}">
      <dgm:prSet phldrT="[Текст]"/>
      <dgm:spPr>
        <a:solidFill>
          <a:srgbClr val="7D0105">
            <a:alpha val="80000"/>
          </a:srgbClr>
        </a:solidFill>
      </dgm:spPr>
      <dgm:t>
        <a:bodyPr/>
        <a:lstStyle/>
        <a:p>
          <a:r>
            <a:rPr lang="ru-RU" b="1" dirty="0"/>
            <a:t>2020 год</a:t>
          </a:r>
        </a:p>
        <a:p>
          <a:r>
            <a:rPr lang="ru-RU" dirty="0"/>
            <a:t>0,0 млн.рублей</a:t>
          </a:r>
        </a:p>
      </dgm:t>
    </dgm:pt>
    <dgm:pt modelId="{D619E724-186B-4F99-9A6B-648ACFDEB7A9}" type="parTrans" cxnId="{FF3A22A1-9B70-4201-B463-3DA93EED759D}">
      <dgm:prSet/>
      <dgm:spPr/>
      <dgm:t>
        <a:bodyPr/>
        <a:lstStyle/>
        <a:p>
          <a:endParaRPr lang="ru-RU"/>
        </a:p>
      </dgm:t>
    </dgm:pt>
    <dgm:pt modelId="{3AC233F0-3944-4C14-9F44-39E9828D5DDA}" type="sibTrans" cxnId="{FF3A22A1-9B70-4201-B463-3DA93EED759D}">
      <dgm:prSet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D014A-A3C1-44E6-B92B-9364D9EC090B}" type="pres">
      <dgm:prSet presAssocID="{9BE9FCB0-4C46-4A6E-90ED-534B2882B90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E1FAD-F199-4205-BAA2-0D70CCDADEA1}" type="pres">
      <dgm:prSet presAssocID="{1604501D-0E16-4F6B-90CE-4F87E1BDE2FE}" presName="space" presStyleCnt="0"/>
      <dgm:spPr/>
    </dgm:pt>
    <dgm:pt modelId="{A2B3D32D-7ED3-4227-A89B-95246726557C}" type="pres">
      <dgm:prSet presAssocID="{26970966-E7AC-46C2-BB8E-6A66776EB703}" presName="Name5" presStyleLbl="vennNode1" presStyleIdx="1" presStyleCnt="5" custLinFactNeighborX="-42730" custLinFactNeighborY="38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43FB7-C98D-41EA-9A5F-28378A2FF0D9}" type="pres">
      <dgm:prSet presAssocID="{559D3409-20A1-4E28-AB95-A508948B2468}" presName="space" presStyleCnt="0"/>
      <dgm:spPr/>
    </dgm:pt>
    <dgm:pt modelId="{C7F549CA-B85C-4D2A-9B1B-62E9A913FC24}" type="pres">
      <dgm:prSet presAssocID="{46B71511-E919-4BA5-9248-88A3B2F7B383}" presName="Name5" presStyleLbl="vennNode1" presStyleIdx="2" presStyleCnt="5" custLinFactNeighborX="-40503" custLinFactNeighborY="5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1E0B2-371C-4437-B875-F8A9365959C8}" type="pres">
      <dgm:prSet presAssocID="{8D325998-FC32-4608-82C0-C715C03BCF83}" presName="space" presStyleCnt="0"/>
      <dgm:spPr/>
    </dgm:pt>
    <dgm:pt modelId="{0B311CCD-8874-4098-96B1-6CF0A04FE1D5}" type="pres">
      <dgm:prSet presAssocID="{3C68F8D3-B72A-4B91-B699-6554D8E3F4A4}" presName="Name5" presStyleLbl="vennNode1" presStyleIdx="3" presStyleCnt="5" custLinFactNeighborX="-38275" custLinFactNeighborY="65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990C7-A891-480E-BEBE-F34BB5C2A467}" type="pres">
      <dgm:prSet presAssocID="{6683D0A0-6CB6-45D9-BE91-1A2CEC0D198C}" presName="space" presStyleCnt="0"/>
      <dgm:spPr/>
    </dgm:pt>
    <dgm:pt modelId="{E0353013-0C22-4550-B96F-39EEE29B0A09}" type="pres">
      <dgm:prSet presAssocID="{C32EFD0E-CD92-4289-9C28-B1D2D6B1646C}" presName="Name5" presStyleLbl="vennNode1" presStyleIdx="4" presStyleCnt="5" custLinFactNeighborX="-13701" custLinFactNeighborY="77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CAF4E-04FE-4A9A-8246-52F2D09D2BD2}" srcId="{0166A750-55AB-41DD-B3BE-A6E8846615A4}" destId="{3C68F8D3-B72A-4B91-B699-6554D8E3F4A4}" srcOrd="3" destOrd="0" parTransId="{914520A3-3EF7-48D8-88CE-DB312B5044EB}" sibTransId="{6683D0A0-6CB6-45D9-BE91-1A2CEC0D198C}"/>
    <dgm:cxn modelId="{6D1694D3-0798-4ADD-B71F-63542513FA5A}" srcId="{0166A750-55AB-41DD-B3BE-A6E8846615A4}" destId="{46B71511-E919-4BA5-9248-88A3B2F7B383}" srcOrd="2" destOrd="0" parTransId="{CA9A20ED-CCCB-47CC-8AE6-67F50304A74D}" sibTransId="{8D325998-FC32-4608-82C0-C715C03BCF83}"/>
    <dgm:cxn modelId="{8EF51234-497E-4C32-A504-0179B29E7928}" srcId="{0166A750-55AB-41DD-B3BE-A6E8846615A4}" destId="{26970966-E7AC-46C2-BB8E-6A66776EB703}" srcOrd="1" destOrd="0" parTransId="{EB51B1A6-DA32-44EA-ACAE-FDCE92807297}" sibTransId="{559D3409-20A1-4E28-AB95-A508948B2468}"/>
    <dgm:cxn modelId="{0AFCDA54-93D0-48A0-A630-818F12561B3E}" type="presOf" srcId="{3C68F8D3-B72A-4B91-B699-6554D8E3F4A4}" destId="{0B311CCD-8874-4098-96B1-6CF0A04FE1D5}" srcOrd="0" destOrd="0" presId="urn:microsoft.com/office/officeart/2005/8/layout/venn3"/>
    <dgm:cxn modelId="{37D35DD3-43F0-44C1-B8EE-BACF9E884623}" type="presOf" srcId="{9BE9FCB0-4C46-4A6E-90ED-534B2882B90E}" destId="{5E4D014A-A3C1-44E6-B92B-9364D9EC090B}" srcOrd="0" destOrd="0" presId="urn:microsoft.com/office/officeart/2005/8/layout/venn3"/>
    <dgm:cxn modelId="{909B71E6-6C04-4801-A114-91E51226DA4C}" type="presOf" srcId="{0166A750-55AB-41DD-B3BE-A6E8846615A4}" destId="{EAC9BC9A-FDC2-4637-AF71-664E120AF80D}" srcOrd="0" destOrd="0" presId="urn:microsoft.com/office/officeart/2005/8/layout/venn3"/>
    <dgm:cxn modelId="{FF3A22A1-9B70-4201-B463-3DA93EED759D}" srcId="{0166A750-55AB-41DD-B3BE-A6E8846615A4}" destId="{C32EFD0E-CD92-4289-9C28-B1D2D6B1646C}" srcOrd="4" destOrd="0" parTransId="{D619E724-186B-4F99-9A6B-648ACFDEB7A9}" sibTransId="{3AC233F0-3944-4C14-9F44-39E9828D5DDA}"/>
    <dgm:cxn modelId="{EE920D93-DAE4-4D9D-83D7-8512350BE409}" type="presOf" srcId="{46B71511-E919-4BA5-9248-88A3B2F7B383}" destId="{C7F549CA-B85C-4D2A-9B1B-62E9A913FC24}" srcOrd="0" destOrd="0" presId="urn:microsoft.com/office/officeart/2005/8/layout/venn3"/>
    <dgm:cxn modelId="{2B2B8EFB-45BA-4807-874F-06FFA11300ED}" srcId="{0166A750-55AB-41DD-B3BE-A6E8846615A4}" destId="{9BE9FCB0-4C46-4A6E-90ED-534B2882B90E}" srcOrd="0" destOrd="0" parTransId="{03D04867-1ECC-4012-9588-6016D91DF837}" sibTransId="{1604501D-0E16-4F6B-90CE-4F87E1BDE2FE}"/>
    <dgm:cxn modelId="{4F3E147B-2421-41F5-A5CB-522FD4CC3230}" type="presOf" srcId="{C32EFD0E-CD92-4289-9C28-B1D2D6B1646C}" destId="{E0353013-0C22-4550-B96F-39EEE29B0A09}" srcOrd="0" destOrd="0" presId="urn:microsoft.com/office/officeart/2005/8/layout/venn3"/>
    <dgm:cxn modelId="{86845629-1E8B-4C0B-ABDA-BF7ABBD9B930}" type="presOf" srcId="{26970966-E7AC-46C2-BB8E-6A66776EB703}" destId="{A2B3D32D-7ED3-4227-A89B-95246726557C}" srcOrd="0" destOrd="0" presId="urn:microsoft.com/office/officeart/2005/8/layout/venn3"/>
    <dgm:cxn modelId="{088690DF-ED31-4E96-8818-E734D092A7A7}" type="presParOf" srcId="{EAC9BC9A-FDC2-4637-AF71-664E120AF80D}" destId="{5E4D014A-A3C1-44E6-B92B-9364D9EC090B}" srcOrd="0" destOrd="0" presId="urn:microsoft.com/office/officeart/2005/8/layout/venn3"/>
    <dgm:cxn modelId="{F6494AEA-D01F-40B8-9C8A-603E31D15061}" type="presParOf" srcId="{EAC9BC9A-FDC2-4637-AF71-664E120AF80D}" destId="{DB9E1FAD-F199-4205-BAA2-0D70CCDADEA1}" srcOrd="1" destOrd="0" presId="urn:microsoft.com/office/officeart/2005/8/layout/venn3"/>
    <dgm:cxn modelId="{5EB81173-E873-40B6-889B-AA7C7D3980DC}" type="presParOf" srcId="{EAC9BC9A-FDC2-4637-AF71-664E120AF80D}" destId="{A2B3D32D-7ED3-4227-A89B-95246726557C}" srcOrd="2" destOrd="0" presId="urn:microsoft.com/office/officeart/2005/8/layout/venn3"/>
    <dgm:cxn modelId="{AEB56440-0C3C-4F4F-9DA0-F4483A8B3773}" type="presParOf" srcId="{EAC9BC9A-FDC2-4637-AF71-664E120AF80D}" destId="{B1343FB7-C98D-41EA-9A5F-28378A2FF0D9}" srcOrd="3" destOrd="0" presId="urn:microsoft.com/office/officeart/2005/8/layout/venn3"/>
    <dgm:cxn modelId="{8BE7C411-9739-4551-AB0E-A3A56AAE8762}" type="presParOf" srcId="{EAC9BC9A-FDC2-4637-AF71-664E120AF80D}" destId="{C7F549CA-B85C-4D2A-9B1B-62E9A913FC24}" srcOrd="4" destOrd="0" presId="urn:microsoft.com/office/officeart/2005/8/layout/venn3"/>
    <dgm:cxn modelId="{8D4C1511-C8B7-4995-9F2E-796AC6BDB980}" type="presParOf" srcId="{EAC9BC9A-FDC2-4637-AF71-664E120AF80D}" destId="{DBB1E0B2-371C-4437-B875-F8A9365959C8}" srcOrd="5" destOrd="0" presId="urn:microsoft.com/office/officeart/2005/8/layout/venn3"/>
    <dgm:cxn modelId="{7BF4D5BC-76CF-41CC-B08F-D4FB4B707AFA}" type="presParOf" srcId="{EAC9BC9A-FDC2-4637-AF71-664E120AF80D}" destId="{0B311CCD-8874-4098-96B1-6CF0A04FE1D5}" srcOrd="6" destOrd="0" presId="urn:microsoft.com/office/officeart/2005/8/layout/venn3"/>
    <dgm:cxn modelId="{0404AF6A-3ED2-4722-8655-D1A32EE18C58}" type="presParOf" srcId="{EAC9BC9A-FDC2-4637-AF71-664E120AF80D}" destId="{F14990C7-A891-480E-BEBE-F34BB5C2A467}" srcOrd="7" destOrd="0" presId="urn:microsoft.com/office/officeart/2005/8/layout/venn3"/>
    <dgm:cxn modelId="{37F5E364-468B-42DA-BB0A-FB69483B12BC}" type="presParOf" srcId="{EAC9BC9A-FDC2-4637-AF71-664E120AF80D}" destId="{E0353013-0C22-4550-B96F-39EEE29B0A0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C5BB4D3-C7EF-420A-A11F-7D2D54AA138D}" type="presOf" srcId="{0166A750-55AB-41DD-B3BE-A6E8846615A4}" destId="{EAC9BC9A-FDC2-4637-AF71-664E120AF80D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014A-A3C1-44E6-B92B-9364D9EC090B}">
      <dsp:nvSpPr>
        <dsp:cNvPr id="0" name=""/>
        <dsp:cNvSpPr/>
      </dsp:nvSpPr>
      <dsp:spPr>
        <a:xfrm>
          <a:off x="819" y="1232773"/>
          <a:ext cx="1598452" cy="1598452"/>
        </a:xfrm>
        <a:prstGeom prst="ellipse">
          <a:avLst/>
        </a:prstGeom>
        <a:solidFill>
          <a:srgbClr val="7D0105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2016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млн.рублей</a:t>
          </a:r>
        </a:p>
      </dsp:txBody>
      <dsp:txXfrm>
        <a:off x="234907" y="1466861"/>
        <a:ext cx="1130276" cy="1130276"/>
      </dsp:txXfrm>
    </dsp:sp>
    <dsp:sp modelId="{A2B3D32D-7ED3-4227-A89B-95246726557C}">
      <dsp:nvSpPr>
        <dsp:cNvPr id="0" name=""/>
        <dsp:cNvSpPr/>
      </dsp:nvSpPr>
      <dsp:spPr>
        <a:xfrm>
          <a:off x="1142977" y="1849440"/>
          <a:ext cx="1598452" cy="1598452"/>
        </a:xfrm>
        <a:prstGeom prst="ellipse">
          <a:avLst/>
        </a:prstGeom>
        <a:solidFill>
          <a:srgbClr val="7D0105">
            <a:alpha val="57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2017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млн.рублей</a:t>
          </a:r>
        </a:p>
      </dsp:txBody>
      <dsp:txXfrm>
        <a:off x="1377065" y="2083528"/>
        <a:ext cx="1130276" cy="1130276"/>
      </dsp:txXfrm>
    </dsp:sp>
    <dsp:sp modelId="{C7F549CA-B85C-4D2A-9B1B-62E9A913FC24}">
      <dsp:nvSpPr>
        <dsp:cNvPr id="0" name=""/>
        <dsp:cNvSpPr/>
      </dsp:nvSpPr>
      <dsp:spPr>
        <a:xfrm>
          <a:off x="2428859" y="2135196"/>
          <a:ext cx="1598452" cy="1598452"/>
        </a:xfrm>
        <a:prstGeom prst="ellipse">
          <a:avLst/>
        </a:prstGeom>
        <a:solidFill>
          <a:srgbClr val="7D0105">
            <a:alpha val="6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2018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0,1 </a:t>
          </a:r>
          <a:r>
            <a:rPr lang="ru-RU" sz="1300" kern="1200" dirty="0" err="1"/>
            <a:t>млн.рублей</a:t>
          </a:r>
          <a:endParaRPr lang="ru-RU" sz="1300" kern="1200" dirty="0"/>
        </a:p>
      </dsp:txBody>
      <dsp:txXfrm>
        <a:off x="2662947" y="2369284"/>
        <a:ext cx="1130276" cy="1130276"/>
      </dsp:txXfrm>
    </dsp:sp>
    <dsp:sp modelId="{0B311CCD-8874-4098-96B1-6CF0A04FE1D5}">
      <dsp:nvSpPr>
        <dsp:cNvPr id="0" name=""/>
        <dsp:cNvSpPr/>
      </dsp:nvSpPr>
      <dsp:spPr>
        <a:xfrm>
          <a:off x="3714744" y="2278081"/>
          <a:ext cx="1598452" cy="1598452"/>
        </a:xfrm>
        <a:prstGeom prst="ellipse">
          <a:avLst/>
        </a:prstGeom>
        <a:solidFill>
          <a:srgbClr val="7D0105">
            <a:alpha val="7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2019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млн.рублей</a:t>
          </a:r>
        </a:p>
      </dsp:txBody>
      <dsp:txXfrm>
        <a:off x="3948832" y="2512169"/>
        <a:ext cx="1130276" cy="1130276"/>
      </dsp:txXfrm>
    </dsp:sp>
    <dsp:sp modelId="{E0353013-0C22-4550-B96F-39EEE29B0A09}">
      <dsp:nvSpPr>
        <dsp:cNvPr id="0" name=""/>
        <dsp:cNvSpPr/>
      </dsp:nvSpPr>
      <dsp:spPr>
        <a:xfrm>
          <a:off x="5072066" y="2465547"/>
          <a:ext cx="1598452" cy="1598452"/>
        </a:xfrm>
        <a:prstGeom prst="ellipse">
          <a:avLst/>
        </a:prstGeom>
        <a:solidFill>
          <a:srgbClr val="7D0105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2020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млн.рублей</a:t>
          </a:r>
        </a:p>
      </dsp:txBody>
      <dsp:txXfrm>
        <a:off x="5306154" y="2699635"/>
        <a:ext cx="1130276" cy="1130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3679F-BE87-4C86-914D-B6103A2A0FC6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F8B25-E85F-48E9-83A4-0A400F23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2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794AE-5F8E-4F02-95AD-E246E1BDA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22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87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63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13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GreenAbstr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7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91"/>
            <a:ext cx="6264696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256584" cy="64807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073B-E54C-4D69-A138-0DF1E53F6315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94A7-B7FA-4E22-A77D-30BC76BF0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EEE8-7755-4E4D-A12F-A9B2EF67B0FB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B024-8E7D-4407-A46C-184FE664E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61AE-93BE-49F4-BD60-022B9C7BB530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FE0A-18F8-4EB9-A261-E6913C21E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BE7F-86D2-4A50-807F-56E76D9AD892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681-2964-4FDA-BAF4-844C703BF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A5EE-C096-4592-82FA-C06DD75DECEC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A334-C32B-44B9-ABEF-B3318B6001C6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4A85-20DD-4063-BFC1-8C3F62DDF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EB7C-5108-4954-9A3B-D4DF71C9EE64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D3A3-AE18-42AB-AC7D-75C226C8B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7382-47E0-4902-A7B7-8405B302E3D6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7C78-BF0D-4B0B-AF7E-0EE68E8D7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80FD-9842-425B-849C-991EC345CF11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7888-2411-4488-9CEF-EED964E52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04D5-2BEE-4B4D-99F7-5DC4051E37BA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A602-C1D5-4D0C-81E3-28887DD14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7FE-0E5B-4733-BAED-04402830266D}" type="datetime1">
              <a:rPr lang="en-US" smtClean="0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E559-CB2D-4451-9674-4C632EF56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58888" y="1600203"/>
            <a:ext cx="7427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092953" y="6610350"/>
            <a:ext cx="166584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dirty="0" err="1">
                <a:latin typeface="Ariston" pitchFamily="66" charset="0"/>
              </a:rPr>
              <a:t>ProPowerPoint.Ru</a:t>
            </a:r>
            <a:endParaRPr lang="ru-RU" altLang="ru-RU" sz="1600" dirty="0"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1400AC-E83A-487D-AB2D-63F2A314E75D}" type="datetime1">
              <a:rPr lang="en-US" smtClean="0"/>
              <a:pPr/>
              <a:t>9/18/2018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EF0E5-F31B-4EC9-8386-5C2271B321A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-612576" y="-531440"/>
            <a:ext cx="60388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7"/>
          <p:cNvSpPr>
            <a:spLocks noChangeArrowheads="1"/>
          </p:cNvSpPr>
          <p:nvPr/>
        </p:nvSpPr>
        <p:spPr bwMode="auto">
          <a:xfrm>
            <a:off x="1571604" y="2071678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городской округ Люберцы</a:t>
            </a:r>
          </a:p>
        </p:txBody>
      </p:sp>
      <p:sp>
        <p:nvSpPr>
          <p:cNvPr id="9" name="Арка 8"/>
          <p:cNvSpPr/>
          <p:nvPr/>
        </p:nvSpPr>
        <p:spPr>
          <a:xfrm>
            <a:off x="4211960" y="692697"/>
            <a:ext cx="4572000" cy="3118068"/>
          </a:xfrm>
          <a:prstGeom prst="blockArc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5993" y="2912245"/>
            <a:ext cx="9468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Изменения, вносимые в Решение Совета депутатов муниципального образования городской округ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Люберцы Московской области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 06.12.2017 №149/17 «О бюджете муниципального образования городской округ Люберцы Московской области на 2018 год и на плановый период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2019 и 2020 годов»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(уточнение №3)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78878" cy="141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89" y="142852"/>
            <a:ext cx="73581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бюджета округа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788694"/>
              </p:ext>
            </p:extLst>
          </p:nvPr>
        </p:nvGraphicFramePr>
        <p:xfrm>
          <a:off x="1" y="1196755"/>
          <a:ext cx="9012951" cy="4773990"/>
        </p:xfrm>
        <a:graphic>
          <a:graphicData uri="http://schemas.openxmlformats.org/drawingml/2006/table">
            <a:tbl>
              <a:tblPr firstRow="1" lastRow="1" bandRow="1"/>
              <a:tblGrid>
                <a:gridCol w="3779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8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2769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236/26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18.09.2018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1 405,8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1 177,5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9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5 583,8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5719,9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5 435,7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5 470,4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685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10636,6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9 231,1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000892" y="100010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05" y="142852"/>
            <a:ext cx="65008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ru-RU" sz="3000" b="1" spc="-5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79710"/>
              </p:ext>
            </p:extLst>
          </p:nvPr>
        </p:nvGraphicFramePr>
        <p:xfrm>
          <a:off x="-1" y="1214422"/>
          <a:ext cx="9144001" cy="4312932"/>
        </p:xfrm>
        <a:graphic>
          <a:graphicData uri="http://schemas.openxmlformats.org/drawingml/2006/table">
            <a:tbl>
              <a:tblPr firstRow="1" la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6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9804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283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1 177,5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643702" y="100010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14482" y="285729"/>
            <a:ext cx="50006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5880"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10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9083118"/>
              </p:ext>
            </p:extLst>
          </p:nvPr>
        </p:nvGraphicFramePr>
        <p:xfrm>
          <a:off x="-1" y="1124745"/>
          <a:ext cx="9144001" cy="1865926"/>
        </p:xfrm>
        <a:graphic>
          <a:graphicData uri="http://schemas.openxmlformats.org/drawingml/2006/table">
            <a:tbl>
              <a:tblPr firstRow="1" lastRow="1" bandRow="1"/>
              <a:tblGrid>
                <a:gridCol w="3995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56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24135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6216" y="76470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-180528" y="2996952"/>
            <a:ext cx="11089232" cy="4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733425" indent="55563">
              <a:lnSpc>
                <a:spcPct val="100600"/>
              </a:lnSpc>
            </a:pPr>
            <a:r>
              <a:rPr lang="ru-RU" sz="245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24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737330"/>
              </p:ext>
            </p:extLst>
          </p:nvPr>
        </p:nvGraphicFramePr>
        <p:xfrm>
          <a:off x="0" y="3501008"/>
          <a:ext cx="9144000" cy="2561029"/>
        </p:xfrm>
        <a:graphic>
          <a:graphicData uri="http://schemas.openxmlformats.org/drawingml/2006/table">
            <a:tbl>
              <a:tblPr firstRow="1" lastRow="1" bandRow="1"/>
              <a:tblGrid>
                <a:gridCol w="4499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6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3706190"/>
              </p:ext>
            </p:extLst>
          </p:nvPr>
        </p:nvGraphicFramePr>
        <p:xfrm>
          <a:off x="-1" y="1571612"/>
          <a:ext cx="9144001" cy="2944123"/>
        </p:xfrm>
        <a:graphic>
          <a:graphicData uri="http://schemas.openxmlformats.org/drawingml/2006/table">
            <a:tbl>
              <a:tblPr firstRow="1" lastRow="1" bandRow="1"/>
              <a:tblGrid>
                <a:gridCol w="4427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43702" y="12858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428998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958297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0872762"/>
              </p:ext>
            </p:extLst>
          </p:nvPr>
        </p:nvGraphicFramePr>
        <p:xfrm>
          <a:off x="-1" y="1214422"/>
          <a:ext cx="9144001" cy="2787792"/>
        </p:xfrm>
        <a:graphic>
          <a:graphicData uri="http://schemas.openxmlformats.org/drawingml/2006/table">
            <a:tbl>
              <a:tblPr firstRow="1" lastRow="1" bandRow="1"/>
              <a:tblGrid>
                <a:gridCol w="4286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Прикладные</a:t>
                      </a:r>
                      <a:r>
                        <a:rPr lang="ru-RU" sz="1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научные исследования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77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области  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жилищно-коммунального хозяйства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00826" y="1000108"/>
            <a:ext cx="1928826" cy="235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571876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lang="ru-RU" sz="2500" b="1" spc="-5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9198037"/>
              </p:ext>
            </p:extLst>
          </p:nvPr>
        </p:nvGraphicFramePr>
        <p:xfrm>
          <a:off x="0" y="4429132"/>
          <a:ext cx="9144000" cy="1832740"/>
        </p:xfrm>
        <a:graphic>
          <a:graphicData uri="http://schemas.openxmlformats.org/drawingml/2006/table">
            <a:tbl>
              <a:tblPr firstRow="1" lastRow="1" bandRow="1"/>
              <a:tblGrid>
                <a:gridCol w="4000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3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8122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234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44291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89518"/>
              </p:ext>
            </p:extLst>
          </p:nvPr>
        </p:nvGraphicFramePr>
        <p:xfrm>
          <a:off x="0" y="1142984"/>
          <a:ext cx="9144000" cy="2941488"/>
        </p:xfrm>
        <a:graphic>
          <a:graphicData uri="http://schemas.openxmlformats.org/drawingml/2006/table">
            <a:tbl>
              <a:tblPr firstRow="1" lastRow="1" bandRow="1"/>
              <a:tblGrid>
                <a:gridCol w="3899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90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2 366,5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2 465,5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2 571,0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5 583,8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5 719,9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5 435,7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5 470,4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72200" y="62068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136103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11760" y="3933056"/>
            <a:ext cx="55721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Культура,</a:t>
            </a:r>
            <a:r>
              <a:rPr lang="ru-RU" sz="2500" b="1" spc="-4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6937711"/>
              </p:ext>
            </p:extLst>
          </p:nvPr>
        </p:nvGraphicFramePr>
        <p:xfrm>
          <a:off x="-1" y="4437112"/>
          <a:ext cx="9144001" cy="2121921"/>
        </p:xfrm>
        <a:graphic>
          <a:graphicData uri="http://schemas.openxmlformats.org/drawingml/2006/table">
            <a:tbl>
              <a:tblPr firstRow="1" lastRow="1" bandRow="1"/>
              <a:tblGrid>
                <a:gridCol w="349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0713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762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43" y="54929"/>
            <a:ext cx="879057" cy="67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43041" y="142852"/>
            <a:ext cx="478634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500" b="1" spc="-6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664510"/>
              </p:ext>
            </p:extLst>
          </p:nvPr>
        </p:nvGraphicFramePr>
        <p:xfrm>
          <a:off x="-1" y="1128043"/>
          <a:ext cx="9144001" cy="2041084"/>
        </p:xfrm>
        <a:graphic>
          <a:graphicData uri="http://schemas.openxmlformats.org/drawingml/2006/table">
            <a:tbl>
              <a:tblPr firstRow="1" lastRow="1" bandRow="1"/>
              <a:tblGrid>
                <a:gridCol w="350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8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83671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95736" y="3338802"/>
            <a:ext cx="57710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</a:t>
            </a:r>
            <a:r>
              <a:rPr lang="ru-RU" sz="2500" b="1" spc="2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5794997"/>
              </p:ext>
            </p:extLst>
          </p:nvPr>
        </p:nvGraphicFramePr>
        <p:xfrm>
          <a:off x="0" y="3933056"/>
          <a:ext cx="9144001" cy="2242988"/>
        </p:xfrm>
        <a:graphic>
          <a:graphicData uri="http://schemas.openxmlformats.org/drawingml/2006/table">
            <a:tbl>
              <a:tblPr firstRow="1" lastRow="1" bandRow="1"/>
              <a:tblGrid>
                <a:gridCol w="3851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116632"/>
            <a:ext cx="6715172" cy="10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3000" b="1" spc="-7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3163354"/>
              </p:ext>
            </p:extLst>
          </p:nvPr>
        </p:nvGraphicFramePr>
        <p:xfrm>
          <a:off x="0" y="1484785"/>
          <a:ext cx="9144001" cy="2303433"/>
        </p:xfrm>
        <a:graphic>
          <a:graphicData uri="http://schemas.openxmlformats.org/drawingml/2006/table">
            <a:tbl>
              <a:tblPr firstRow="1" lastRow="1" bandRow="1"/>
              <a:tblGrid>
                <a:gridCol w="4355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8460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2320" y="12687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6119081"/>
              </p:ext>
            </p:extLst>
          </p:nvPr>
        </p:nvGraphicFramePr>
        <p:xfrm>
          <a:off x="129695" y="2776644"/>
          <a:ext cx="67151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Рисунок 22" descr="c0c871a7a02b8b39d31efc2c46bc6e8f.jpg"/>
          <p:cNvPicPr>
            <a:picLocks noChangeAspect="1"/>
          </p:cNvPicPr>
          <p:nvPr/>
        </p:nvPicPr>
        <p:blipFill>
          <a:blip r:embed="rId6" cstate="print">
            <a:lum contrast="-10000"/>
          </a:blip>
          <a:stretch>
            <a:fillRect/>
          </a:stretch>
        </p:blipFill>
        <p:spPr>
          <a:xfrm>
            <a:off x="6715140" y="3929066"/>
            <a:ext cx="2393357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285728"/>
            <a:ext cx="6715172" cy="9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ипального</a:t>
            </a:r>
            <a:r>
              <a:rPr lang="ru-RU" sz="3000" b="1" spc="-7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056535"/>
              </p:ext>
            </p:extLst>
          </p:nvPr>
        </p:nvGraphicFramePr>
        <p:xfrm>
          <a:off x="0" y="1500174"/>
          <a:ext cx="9072626" cy="4003696"/>
        </p:xfrm>
        <a:graphic>
          <a:graphicData uri="http://schemas.openxmlformats.org/drawingml/2006/table">
            <a:tbl>
              <a:tblPr firstRow="1" lastRow="1" bandRow="1"/>
              <a:tblGrid>
                <a:gridCol w="57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73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01.01.2018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 состоянию на </a:t>
                      </a:r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к 01.01.2018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Муниципальный долг -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коммерческих банков и иных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ценные бумаги, осуществляемые путем выпуска ценных бумаг (в валюте Российской Федерации)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гарантии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-1378,0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муниципального долга к налоговым и неналоговым доходам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2320" y="12687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409010106"/>
              </p:ext>
            </p:extLst>
          </p:nvPr>
        </p:nvGraphicFramePr>
        <p:xfrm>
          <a:off x="129695" y="6143644"/>
          <a:ext cx="4585181" cy="6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9378785"/>
              </p:ext>
            </p:extLst>
          </p:nvPr>
        </p:nvGraphicFramePr>
        <p:xfrm>
          <a:off x="0" y="1375946"/>
          <a:ext cx="9097732" cy="49835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8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8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0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9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8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7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39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01.09.2017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-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Мобилизационная  подготовка экономики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9924211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660232" y="1168397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188640"/>
            <a:ext cx="4536504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брошюры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170224"/>
              </p:ext>
            </p:extLst>
          </p:nvPr>
        </p:nvGraphicFramePr>
        <p:xfrm>
          <a:off x="0" y="1357299"/>
          <a:ext cx="9144000" cy="421990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316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72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 Необходимость вносимых изменений.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57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2. Основные параметры бюджета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городской округ Люберцы Московской области на 2018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и на плановый период </a:t>
                      </a:r>
                    </a:p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и 2020 годов.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6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2.1. Сведения об изменении доходов бюджета округа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2.2. Сведения об изменении расходов бюджета округа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9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3. Сведения об изменении расходов по муниципальным программам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4. Причины уточнения расходов бюджета округа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муниципальным программам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32-37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5. Сведения  об изменениях источников внутреннего финансирования дефицита бюджета округа.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Причины изменения источников покрытия дефицита бюджета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7. Контактная информация.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29769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837059"/>
              </p:ext>
            </p:extLst>
          </p:nvPr>
        </p:nvGraphicFramePr>
        <p:xfrm>
          <a:off x="-31" y="1357298"/>
          <a:ext cx="9144032" cy="4793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3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год*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01.09.2018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свыше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Прикладные научные исследования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347516"/>
              </p:ext>
            </p:extLst>
          </p:nvPr>
        </p:nvGraphicFramePr>
        <p:xfrm>
          <a:off x="-31" y="1357298"/>
          <a:ext cx="9144032" cy="42949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3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год*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01.09.2018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2 761,9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51074"/>
              </p:ext>
            </p:extLst>
          </p:nvPr>
        </p:nvGraphicFramePr>
        <p:xfrm>
          <a:off x="-32" y="1357299"/>
          <a:ext cx="9144032" cy="44826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год*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01.09.2018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01.09.2017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свыше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071546"/>
            <a:ext cx="200026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43108" y="600076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* В соответствии с отчетом об исполнении бюджета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091145"/>
              </p:ext>
            </p:extLst>
          </p:nvPr>
        </p:nvGraphicFramePr>
        <p:xfrm>
          <a:off x="0" y="1357298"/>
          <a:ext cx="9143999" cy="4666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236/26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18.09.2018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9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отдыха, оздоровления и занятости детей и подростков в период школьных каникул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«Спорт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«Муниципальное управление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и повышение энергетической эффективности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похоронного дела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населения в городском округе Люберцы Московской области»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52320" y="98072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21994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051101"/>
              </p:ext>
            </p:extLst>
          </p:nvPr>
        </p:nvGraphicFramePr>
        <p:xfrm>
          <a:off x="0" y="1428736"/>
          <a:ext cx="9143999" cy="4037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3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«Предоставление гражданам субсидий на оплату жилого помещения и коммунальных услуг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транспортной системы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«Экология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информирования населения о деятельности органов местного самоуправления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имущественного комплекса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29520" y="1214422"/>
            <a:ext cx="1500199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9377381"/>
              </p:ext>
            </p:extLst>
          </p:nvPr>
        </p:nvGraphicFramePr>
        <p:xfrm>
          <a:off x="0" y="1428735"/>
          <a:ext cx="9144000" cy="4348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3009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20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безопасности жизнедеятельности населения городского округа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«Молодежь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5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«Снижение 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«Жилище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информационно-коммуникационных технологий для повышения эффективности процессов управления и создания благоприятных условий жизни и ведения бизнеса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«Предпринимательство 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3519780"/>
              </p:ext>
            </p:extLst>
          </p:nvPr>
        </p:nvGraphicFramePr>
        <p:xfrm>
          <a:off x="0" y="1302108"/>
          <a:ext cx="9144000" cy="419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98198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«Благоустройство и озеленение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архивного дела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«Охрана здоровья граждан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«Содержание и развитие жилищно-коммунального хозяйства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«Дороги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324"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140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1005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747"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округа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 утвержденных</a:t>
                      </a:r>
                      <a:r>
                        <a:rPr lang="ru-RU" sz="1200" b="1" spc="-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1005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8728" y="285728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801834"/>
              </p:ext>
            </p:extLst>
          </p:nvPr>
        </p:nvGraphicFramePr>
        <p:xfrm>
          <a:off x="-32" y="1500175"/>
          <a:ext cx="9144032" cy="3989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9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5 251,9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3 274,4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отдыха, оздоровления и занятости детей и подростков в период школьных каникул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«Спорт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«Муниципальное управление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и повышение энергетической эффективности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похоронного дела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населения в городском округе Люберцы Московской области»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858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357166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801834"/>
              </p:ext>
            </p:extLst>
          </p:nvPr>
        </p:nvGraphicFramePr>
        <p:xfrm>
          <a:off x="0" y="1428736"/>
          <a:ext cx="9144032" cy="4170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9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09 0 00 00000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«Предоставление гражданам субсидий на оплату жилого помещения и коммунальных услуг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транспортной системы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«Экология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информирования населения о деятельности органов местного самоуправления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имущественного комплекса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безопасности жизнедеятельности населения городского округа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«Молодежь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«Снижение 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9215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Необходимость вносимых изменений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6992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Совета депутатов муниципального образования городской округ Люберцы Московской области от 06.12.2017 №149/17 «О бюджете муниципального образования городской округ Люберцы Московской области на 2018 год и на плановый период 2019 и 2020 годов» вносились изменения Решениями Совета депутатов муниципального образования городской округ Люберцы Московской области от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21.03.2018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№ 177/20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06.06.2018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№ 217/22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18.09.2018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№ 236/26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49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Необходимость вносимых изменений обусловлены следующими причинами:</a:t>
            </a:r>
          </a:p>
          <a:p>
            <a:pPr lvl="0" indent="355600"/>
            <a:r>
              <a:rPr lang="ru-RU" dirty="0">
                <a:latin typeface="Times New Roman" pitchFamily="18" charset="0"/>
                <a:cs typeface="Times New Roman" pitchFamily="18" charset="0"/>
              </a:rPr>
              <a:t>1.Необходимость включения в бюджет района средств, подлежащих получению из федерального бюджета, бюджета Московской области в соответствии с нормативно-правовыми актами.</a:t>
            </a:r>
          </a:p>
          <a:p>
            <a:pPr lvl="0" indent="355600"/>
            <a:r>
              <a:rPr lang="ru-RU" dirty="0">
                <a:latin typeface="Times New Roman" pitchFamily="18" charset="0"/>
                <a:cs typeface="Times New Roman" pitchFamily="18" charset="0"/>
              </a:rPr>
              <a:t>2. Уточнением и перераспределением отдельных расходов бюджета района в связи с необходимостью финансового обеспечения мероприятий по приоритетным направлениям.</a:t>
            </a:r>
          </a:p>
          <a:p>
            <a:pPr lvl="0" indent="355600"/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3.Увеличение расходов Дорожного фонда.</a:t>
            </a:r>
          </a:p>
          <a:p>
            <a:pPr marL="1614488" indent="-711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вносимых поправок изменились основные параметры бюджета района          на 2018 год и на плановый период 2019 и 2020 годов.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8662" y="285728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801834"/>
              </p:ext>
            </p:extLst>
          </p:nvPr>
        </p:nvGraphicFramePr>
        <p:xfrm>
          <a:off x="0" y="1428736"/>
          <a:ext cx="9144032" cy="3898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7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«Жилище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информационно-коммуникационных технологий для повышения эффективности процессов управления и создания благоприятных условий жизни и ведения бизнеса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«Предпринимательство 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«Благоустройство и озеленение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архивного дела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«Охрана здоровья граждан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«Содержание и развитие жилищно-коммунального хозяйства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285728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801834"/>
              </p:ext>
            </p:extLst>
          </p:nvPr>
        </p:nvGraphicFramePr>
        <p:xfrm>
          <a:off x="0" y="1428736"/>
          <a:ext cx="9144032" cy="2624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7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«Дороги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420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86644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045897"/>
              </p:ext>
            </p:extLst>
          </p:nvPr>
        </p:nvGraphicFramePr>
        <p:xfrm>
          <a:off x="0" y="1500174"/>
          <a:ext cx="9144000" cy="4257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43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75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1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  <a:p>
                      <a:pPr marL="61594" algn="l">
                        <a:lnSpc>
                          <a:spcPts val="994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201,5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фонда оплаты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труда для МУ ДО «Центр социально-трудовой адаптации и профориентации» 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приобретение мебели МДОУ детский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сад №16 «Самолетик»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мероприятия по обследованию объекта, разработке и согласованию проектно-сметной документации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направить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,7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финансовое обеспечение государственных (муниципальных) гарантий реализации прав граждан на получение общедоступного и бесплатного дошкольного образования в муниципальных дошкольных образовательных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190,3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обеспечение современными аппаратно-программными комплексами со средствами криптографической защиты информации планируется направить 0,4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71,6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-из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Московской области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троительство пристройки на 300 мест, пристройки к МОУ СОШ № 59 (Люберецкий район,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г.п.Красково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д.Марусино, ул.Заречная, д.26), школы на 275 мест (Люберецкий район,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г.п.Малаховка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ул.Пионерская, д.19), пристройки к МОУ Кадетская школа на 200 мест (г.Люберцы, 3 почтовое отделение, д.50)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млн.рублей;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акупку оборудования для дошкольных образовательных организаций - победителей областного конкурса на присвоение статуса Региональной инновационной площадки Московской области в сумме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млн.рублей.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1325769"/>
              </p:ext>
            </p:extLst>
          </p:nvPr>
        </p:nvGraphicFramePr>
        <p:xfrm>
          <a:off x="-31" y="1357299"/>
          <a:ext cx="9108536" cy="4393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2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2941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29,1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разработку проекта освоения лесов на территории лесных участков, переданных в постоянное (бессрочное) учреждениям культуры планируется направить 1,5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выполнение работ по разработке проектной документации лесных участков, зон отдыха и  рекреационных зон планируется направить 5,2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проведение лесопатологического обследования лесных участков планируется направить 1,3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новогоднее оформление территорий парков городского округа Люберцы планируется направить 0,5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беспечение современными аппаратно-программными комплексами со средствами криптографической защиты информации муниципальных организаций дополнительного образования в сфере культуры планируется направить 1,0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увеличение фонда оплаты труда учреждениям дополнительного образования в сфере культуры за использование в работе современных методов образовательных и инновационных технологий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18,0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обеспечение выполнения муниципального задания на оказание муниципальных услуг в муниципальных учреждениях культуры  (налог на имущество)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1,4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проведение текущего ремонта помещения МУК «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Красковский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культурный центр»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0,2 млн.рублей.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1325769"/>
              </p:ext>
            </p:extLst>
          </p:nvPr>
        </p:nvGraphicFramePr>
        <p:xfrm>
          <a:off x="-31" y="1357299"/>
          <a:ext cx="9144063" cy="4199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503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выполнения муниципального задания  МУ «Стадион «Торпедо»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современными аппаратно-программными комплексами со средствами криптографической защиты информации муниципальных организаций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0,4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62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«Муниципальное управление городского округа Люберцы Московской области»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составление (изменение) списков кандидатов в присяжные заседатели федеральных судов общей юрисдикции в Российской Федерации за счет субвенции бюджетам муниципальных образований Московской области в сумме 2,5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-Уменьшены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на 1,5 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-средства резервного фонда на  выполнение работ  по разработке проектной документации лесных участков и на лесопатологическое обследование лесопарковых зон.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62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похоронного дела на территории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инвентаризации муниципальных кладбищ, расположенных в городском округе Люберцы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3,0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1462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"Социальная поддержка населения в городском округе Люберцы Московской области"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 ежемесячной денежная выплата в размере денежного эквивалента бесплатного проезда в пассажирском транспорте общего пользования г. Москва 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2,3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03949"/>
              </p:ext>
            </p:extLst>
          </p:nvPr>
        </p:nvGraphicFramePr>
        <p:xfrm>
          <a:off x="-31" y="1428736"/>
          <a:ext cx="9130340" cy="4483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7257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жизнедеятельности населения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обеспечение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 служащих МКУ «ЕДДС-112»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3,4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23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«Снижение 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организацию деятельности многофункционального центра предоставления государственных и муниципальных услуг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 том числе на мероприятия, связанные с подготовкой к открытию новых окон) в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41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«Жилище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1,3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редоставление компенсации на погашения основного долга по ипотечному жилищному кредиту для приобретения (строительства) жилья врачу, являющемуся жителем  городского округа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 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жильем отдельных категорий граждан, установленных  Федеральным законом от 24 ноября 1995 года № 181-ФЗ "О социальной защите инвалидов в Российской Федерации"  за счет субвенции бюджетам муниципальных образований Московской области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1,1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0367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03949"/>
              </p:ext>
            </p:extLst>
          </p:nvPr>
        </p:nvGraphicFramePr>
        <p:xfrm>
          <a:off x="-31" y="1366177"/>
          <a:ext cx="9144064" cy="4726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939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24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«Благоустройство и озеленение территории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в 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18,7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ликвидацию несанкционированных свалок на территории городского округа Люберцы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комплексное благоустройство дворовых территорий (Устройство детских игровых и спортивных площадок)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комплексное благоустройство территории муниципальных образований Московской области (Приобретение малых архитектурных форм, мебели, ограждений, декоративно-художественного (праздничного) освещения, уличного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коммунально-бытового оборудования на территории муниципальных образований Московской области)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24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«Содержание и развитие жилищно-коммунального хозяйства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городского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округа Люберцы Московской области"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Увеличены расходы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17,9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недополученных доходов по вывозу и утилизации твердых бытовых отходов и крупногабаритного мусора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млн.рублей;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осуществление проверки земельных участков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млн.рублей.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рас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ходы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емонт подъездов многоквартирных домов 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субсидии Московской области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1,2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0367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03949"/>
              </p:ext>
            </p:extLst>
          </p:nvPr>
        </p:nvGraphicFramePr>
        <p:xfrm>
          <a:off x="13660" y="1571612"/>
          <a:ext cx="9130340" cy="3100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9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9815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4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«Дороги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строительство, модернизацию, ремонт и содержание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автомобильных дорог общего пользования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сумме 0,8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 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5035">
                <a:tc>
                  <a:txBody>
                    <a:bodyPr/>
                    <a:lstStyle/>
                    <a:p>
                      <a:pPr marL="61594" algn="r">
                        <a:lnSpc>
                          <a:spcPts val="1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непрограммных расходов на программные 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15,7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ф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инансовое обеспечение государственных (муниципальных)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сумме 15,2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финансирование расходов, по которым предусмотрено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виде субсидий, предоставляемых из бюджета вышестоящего уровня в сумме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0367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4807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 изменениях источников внутреннего финансирования дефицита бюджета округа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уточнении бюджета на 2018 год уменьшится размер дефицита на 42 млн.рублей и составит 1 009,5 млн.рублей или 26,2% к общей сумме доходов без учета безвозмездных поступлений.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Источниками финансирования роста дефицита бюджета на 2018 год планируется за   счет   изменения   остатков   средств   на  счетах   по  учету   средств  бюджета  в  сумме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1 019,5 млн.рублей 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городской округ Люберцы Московской области на 2018 год и на плановый период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и 2020 годов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8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0800000">
            <a:off x="132285" y="1261502"/>
            <a:ext cx="3267075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253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285776"/>
            <a:ext cx="297973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1547815" y="94456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22533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1901825" y="188640"/>
            <a:ext cx="7242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финансовом управлении муниципального образования  городской округ Люберцы Московской области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575" y="4500003"/>
            <a:ext cx="8880921" cy="1665302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Контактная информация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Руководитель:  Пак А.Э.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Адрес: Московская область, г. Люберцы, Октябрьский проспект, д.190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Телефон, факс: (495) 503-41-55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 электронной почты : </a:t>
            </a:r>
            <a:r>
              <a:rPr lang="en-US" sz="1600" b="1" dirty="0">
                <a:solidFill>
                  <a:schemeClr val="tx1"/>
                </a:solidFill>
              </a:rPr>
              <a:t>www.luberfu@mail.ru</a:t>
            </a:r>
            <a:endParaRPr lang="ru-RU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Режим работы: с 09.00-18.00, обед с 13.00-13.45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1772816"/>
            <a:ext cx="4436037" cy="194421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Финансовое управление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орган исполнительной власти округа,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обеспечивающий проведение единой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финансовой, бюджетной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 налоговой политики в округе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505873"/>
            <a:ext cx="2133600" cy="352127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округа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3207667"/>
              </p:ext>
            </p:extLst>
          </p:nvPr>
        </p:nvGraphicFramePr>
        <p:xfrm>
          <a:off x="-32" y="1428736"/>
          <a:ext cx="9144032" cy="4097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1894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236/26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18.09.2018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5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71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10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товары (работы, услуги), реализуемые на территории Российской Федерации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и иным обязательным платежам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(работ)  и компенсации  затрат государства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73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27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5801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округа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4092013"/>
              </p:ext>
            </p:extLst>
          </p:nvPr>
        </p:nvGraphicFramePr>
        <p:xfrm>
          <a:off x="0" y="1428736"/>
          <a:ext cx="9144001" cy="42948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4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9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№3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№236/26 от 18.09.2018)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уточнения №2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1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поступления, в том числе: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 бюджетной системы РФ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бюджетной системы РФ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3 951,9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6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бюджетами бюджетной 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ИМТ, имеющих целевое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назначение, прошлых лет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8 935,4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86578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58" y="285728"/>
            <a:ext cx="764386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74899"/>
              </p:ext>
            </p:extLst>
          </p:nvPr>
        </p:nvGraphicFramePr>
        <p:xfrm>
          <a:off x="0" y="1465159"/>
          <a:ext cx="9072594" cy="42491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6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2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5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88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7697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1 05 01000 01 0000 110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1 05 02000 02 0000 110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1 05 03000 01 0000 110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6661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1 05 04000 02 0000 110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32240" y="1240965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844" y="142852"/>
            <a:ext cx="764386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670486"/>
              </p:ext>
            </p:extLst>
          </p:nvPr>
        </p:nvGraphicFramePr>
        <p:xfrm>
          <a:off x="0" y="1357298"/>
          <a:ext cx="9072594" cy="42148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6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2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5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88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1 06 01000 00 0000 110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1 06 06000 00 0000 110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1 09 00000 00 0000 000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и перерасчеты по отменным налогам, сборам и иным обязательным платежам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1 12 00000 00 0000 000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 и компенсации  затрат государства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свыше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86578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3925417"/>
              </p:ext>
            </p:extLst>
          </p:nvPr>
        </p:nvGraphicFramePr>
        <p:xfrm>
          <a:off x="-31" y="1500174"/>
          <a:ext cx="9144032" cy="46686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01.09.2017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2 894,9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2 02 10000 00 0000 151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 бюджетной системы Российской Федерации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2 02 20000 00 0000 151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2 02 30000 00 0000 151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22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2 02 40000 00 0000 151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5764512"/>
                  </a:ext>
                </a:extLst>
              </a:tr>
              <a:tr h="10020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2 18 00000 00 0000 000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</a:t>
                      </a:r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2 19 00000 00 0000 000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свыше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285860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Abstrakt 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16880</TotalTime>
  <Words>6597</Words>
  <Application>Microsoft Office PowerPoint</Application>
  <PresentationFormat>Экран (4:3)</PresentationFormat>
  <Paragraphs>1902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GreenAbstrakt </vt:lpstr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petrova</cp:lastModifiedBy>
  <cp:revision>1594</cp:revision>
  <cp:lastPrinted>2017-06-22T11:54:45Z</cp:lastPrinted>
  <dcterms:created xsi:type="dcterms:W3CDTF">2014-01-05T09:17:23Z</dcterms:created>
  <dcterms:modified xsi:type="dcterms:W3CDTF">2018-09-18T11:33:34Z</dcterms:modified>
</cp:coreProperties>
</file>