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6" r:id="rId2"/>
  </p:sldMasterIdLst>
  <p:notesMasterIdLst>
    <p:notesMasterId r:id="rId44"/>
  </p:notesMasterIdLst>
  <p:sldIdLst>
    <p:sldId id="256" r:id="rId3"/>
    <p:sldId id="501" r:id="rId4"/>
    <p:sldId id="503" r:id="rId5"/>
    <p:sldId id="510" r:id="rId6"/>
    <p:sldId id="312" r:id="rId7"/>
    <p:sldId id="524" r:id="rId8"/>
    <p:sldId id="530" r:id="rId9"/>
    <p:sldId id="531" r:id="rId10"/>
    <p:sldId id="532" r:id="rId11"/>
    <p:sldId id="313" r:id="rId12"/>
    <p:sldId id="314" r:id="rId13"/>
    <p:sldId id="359" r:id="rId14"/>
    <p:sldId id="316" r:id="rId15"/>
    <p:sldId id="523" r:id="rId16"/>
    <p:sldId id="357" r:id="rId17"/>
    <p:sldId id="322" r:id="rId18"/>
    <p:sldId id="356" r:id="rId19"/>
    <p:sldId id="539" r:id="rId20"/>
    <p:sldId id="535" r:id="rId21"/>
    <p:sldId id="536" r:id="rId22"/>
    <p:sldId id="537" r:id="rId23"/>
    <p:sldId id="538" r:id="rId24"/>
    <p:sldId id="511" r:id="rId25"/>
    <p:sldId id="375" r:id="rId26"/>
    <p:sldId id="517" r:id="rId27"/>
    <p:sldId id="376" r:id="rId28"/>
    <p:sldId id="518" r:id="rId29"/>
    <p:sldId id="540" r:id="rId30"/>
    <p:sldId id="541" r:id="rId31"/>
    <p:sldId id="542" r:id="rId32"/>
    <p:sldId id="543" r:id="rId33"/>
    <p:sldId id="514" r:id="rId34"/>
    <p:sldId id="519" r:id="rId35"/>
    <p:sldId id="520" r:id="rId36"/>
    <p:sldId id="521" r:id="rId37"/>
    <p:sldId id="525" r:id="rId38"/>
    <p:sldId id="526" r:id="rId39"/>
    <p:sldId id="529" r:id="rId40"/>
    <p:sldId id="516" r:id="rId41"/>
    <p:sldId id="513" r:id="rId42"/>
    <p:sldId id="305" r:id="rId4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7D0105"/>
    <a:srgbClr val="FFFFFF"/>
    <a:srgbClr val="277CC3"/>
    <a:srgbClr val="1908F8"/>
    <a:srgbClr val="358ED7"/>
    <a:srgbClr val="00E3DE"/>
    <a:srgbClr val="00FFFF"/>
    <a:srgbClr val="FFFF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1494" autoAdjust="0"/>
  </p:normalViewPr>
  <p:slideViewPr>
    <p:cSldViewPr>
      <p:cViewPr varScale="1">
        <p:scale>
          <a:sx n="106" d="100"/>
          <a:sy n="106" d="100"/>
        </p:scale>
        <p:origin x="-176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BE9FCB0-4C46-4A6E-90ED-534B2882B90E}">
      <dgm:prSet phldrT="[Текст]"/>
      <dgm:spPr>
        <a:solidFill>
          <a:srgbClr val="7D0105">
            <a:alpha val="50000"/>
          </a:srgbClr>
        </a:solidFill>
      </dgm:spPr>
      <dgm:t>
        <a:bodyPr/>
        <a:lstStyle/>
        <a:p>
          <a:r>
            <a:rPr lang="ru-RU" b="1" dirty="0" smtClean="0"/>
            <a:t>2016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03D04867-1ECC-4012-9588-6016D91DF837}" type="parTrans" cxnId="{2B2B8EFB-45BA-4807-874F-06FFA11300ED}">
      <dgm:prSet/>
      <dgm:spPr/>
      <dgm:t>
        <a:bodyPr/>
        <a:lstStyle/>
        <a:p>
          <a:endParaRPr lang="ru-RU"/>
        </a:p>
      </dgm:t>
    </dgm:pt>
    <dgm:pt modelId="{1604501D-0E16-4F6B-90CE-4F87E1BDE2FE}" type="sibTrans" cxnId="{2B2B8EFB-45BA-4807-874F-06FFA11300ED}">
      <dgm:prSet/>
      <dgm:spPr/>
      <dgm:t>
        <a:bodyPr/>
        <a:lstStyle/>
        <a:p>
          <a:endParaRPr lang="ru-RU"/>
        </a:p>
      </dgm:t>
    </dgm:pt>
    <dgm:pt modelId="{26970966-E7AC-46C2-BB8E-6A66776EB703}">
      <dgm:prSet phldrT="[Текст]"/>
      <dgm:spPr>
        <a:solidFill>
          <a:srgbClr val="7D0105">
            <a:alpha val="57000"/>
          </a:srgbClr>
        </a:solidFill>
      </dgm:spPr>
      <dgm:t>
        <a:bodyPr/>
        <a:lstStyle/>
        <a:p>
          <a:r>
            <a:rPr lang="ru-RU" b="1" dirty="0" smtClean="0"/>
            <a:t>2017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EB51B1A6-DA32-44EA-ACAE-FDCE92807297}" type="parTrans" cxnId="{8EF51234-497E-4C32-A504-0179B29E7928}">
      <dgm:prSet/>
      <dgm:spPr/>
      <dgm:t>
        <a:bodyPr/>
        <a:lstStyle/>
        <a:p>
          <a:endParaRPr lang="ru-RU"/>
        </a:p>
      </dgm:t>
    </dgm:pt>
    <dgm:pt modelId="{559D3409-20A1-4E28-AB95-A508948B2468}" type="sibTrans" cxnId="{8EF51234-497E-4C32-A504-0179B29E7928}">
      <dgm:prSet/>
      <dgm:spPr/>
      <dgm:t>
        <a:bodyPr/>
        <a:lstStyle/>
        <a:p>
          <a:endParaRPr lang="ru-RU"/>
        </a:p>
      </dgm:t>
    </dgm:pt>
    <dgm:pt modelId="{46B71511-E919-4BA5-9248-88A3B2F7B383}">
      <dgm:prSet phldrT="[Текст]"/>
      <dgm:spPr>
        <a:solidFill>
          <a:srgbClr val="7D0105">
            <a:alpha val="65000"/>
          </a:srgbClr>
        </a:solidFill>
      </dgm:spPr>
      <dgm:t>
        <a:bodyPr/>
        <a:lstStyle/>
        <a:p>
          <a:r>
            <a:rPr lang="ru-RU" b="1" dirty="0" smtClean="0"/>
            <a:t>2018 год</a:t>
          </a:r>
        </a:p>
        <a:p>
          <a:r>
            <a:rPr lang="ru-RU" dirty="0" smtClean="0"/>
            <a:t>0,2 млн.рублей</a:t>
          </a:r>
          <a:endParaRPr lang="ru-RU" dirty="0"/>
        </a:p>
      </dgm:t>
    </dgm:pt>
    <dgm:pt modelId="{CA9A20ED-CCCB-47CC-8AE6-67F50304A74D}" type="parTrans" cxnId="{6D1694D3-0798-4ADD-B71F-63542513FA5A}">
      <dgm:prSet/>
      <dgm:spPr/>
      <dgm:t>
        <a:bodyPr/>
        <a:lstStyle/>
        <a:p>
          <a:endParaRPr lang="ru-RU"/>
        </a:p>
      </dgm:t>
    </dgm:pt>
    <dgm:pt modelId="{8D325998-FC32-4608-82C0-C715C03BCF83}" type="sibTrans" cxnId="{6D1694D3-0798-4ADD-B71F-63542513FA5A}">
      <dgm:prSet/>
      <dgm:spPr/>
      <dgm:t>
        <a:bodyPr/>
        <a:lstStyle/>
        <a:p>
          <a:endParaRPr lang="ru-RU"/>
        </a:p>
      </dgm:t>
    </dgm:pt>
    <dgm:pt modelId="{3C68F8D3-B72A-4B91-B699-6554D8E3F4A4}">
      <dgm:prSet phldrT="[Текст]"/>
      <dgm:spPr>
        <a:solidFill>
          <a:srgbClr val="7D0105">
            <a:alpha val="73000"/>
          </a:srgbClr>
        </a:solidFill>
      </dgm:spPr>
      <dgm:t>
        <a:bodyPr/>
        <a:lstStyle/>
        <a:p>
          <a:r>
            <a:rPr lang="ru-RU" b="1" dirty="0" smtClean="0"/>
            <a:t>2019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914520A3-3EF7-48D8-88CE-DB312B5044EB}" type="parTrans" cxnId="{3D2CAF4E-04FE-4A9A-8246-52F2D09D2BD2}">
      <dgm:prSet/>
      <dgm:spPr/>
      <dgm:t>
        <a:bodyPr/>
        <a:lstStyle/>
        <a:p>
          <a:endParaRPr lang="ru-RU"/>
        </a:p>
      </dgm:t>
    </dgm:pt>
    <dgm:pt modelId="{6683D0A0-6CB6-45D9-BE91-1A2CEC0D198C}" type="sibTrans" cxnId="{3D2CAF4E-04FE-4A9A-8246-52F2D09D2BD2}">
      <dgm:prSet/>
      <dgm:spPr/>
      <dgm:t>
        <a:bodyPr/>
        <a:lstStyle/>
        <a:p>
          <a:endParaRPr lang="ru-RU"/>
        </a:p>
      </dgm:t>
    </dgm:pt>
    <dgm:pt modelId="{C32EFD0E-CD92-4289-9C28-B1D2D6B1646C}">
      <dgm:prSet phldrT="[Текст]"/>
      <dgm:spPr>
        <a:solidFill>
          <a:srgbClr val="7D0105">
            <a:alpha val="80000"/>
          </a:srgbClr>
        </a:solidFill>
      </dgm:spPr>
      <dgm:t>
        <a:bodyPr/>
        <a:lstStyle/>
        <a:p>
          <a:r>
            <a:rPr lang="ru-RU" b="1" dirty="0" smtClean="0"/>
            <a:t>2020 год</a:t>
          </a:r>
        </a:p>
        <a:p>
          <a:r>
            <a:rPr lang="ru-RU" dirty="0" smtClean="0"/>
            <a:t>0,0 млн.рублей</a:t>
          </a:r>
          <a:endParaRPr lang="ru-RU" dirty="0"/>
        </a:p>
      </dgm:t>
    </dgm:pt>
    <dgm:pt modelId="{D619E724-186B-4F99-9A6B-648ACFDEB7A9}" type="parTrans" cxnId="{FF3A22A1-9B70-4201-B463-3DA93EED759D}">
      <dgm:prSet/>
      <dgm:spPr/>
      <dgm:t>
        <a:bodyPr/>
        <a:lstStyle/>
        <a:p>
          <a:endParaRPr lang="ru-RU"/>
        </a:p>
      </dgm:t>
    </dgm:pt>
    <dgm:pt modelId="{3AC233F0-3944-4C14-9F44-39E9828D5DDA}" type="sibTrans" cxnId="{FF3A22A1-9B70-4201-B463-3DA93EED759D}">
      <dgm:prSet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4D014A-A3C1-44E6-B92B-9364D9EC090B}" type="pres">
      <dgm:prSet presAssocID="{9BE9FCB0-4C46-4A6E-90ED-534B2882B90E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E1FAD-F199-4205-BAA2-0D70CCDADEA1}" type="pres">
      <dgm:prSet presAssocID="{1604501D-0E16-4F6B-90CE-4F87E1BDE2FE}" presName="space" presStyleCnt="0"/>
      <dgm:spPr/>
    </dgm:pt>
    <dgm:pt modelId="{A2B3D32D-7ED3-4227-A89B-95246726557C}" type="pres">
      <dgm:prSet presAssocID="{26970966-E7AC-46C2-BB8E-6A66776EB703}" presName="Name5" presStyleLbl="vennNode1" presStyleIdx="1" presStyleCnt="5" custLinFactNeighborX="-42730" custLinFactNeighborY="38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43FB7-C98D-41EA-9A5F-28378A2FF0D9}" type="pres">
      <dgm:prSet presAssocID="{559D3409-20A1-4E28-AB95-A508948B2468}" presName="space" presStyleCnt="0"/>
      <dgm:spPr/>
    </dgm:pt>
    <dgm:pt modelId="{C7F549CA-B85C-4D2A-9B1B-62E9A913FC24}" type="pres">
      <dgm:prSet presAssocID="{46B71511-E919-4BA5-9248-88A3B2F7B383}" presName="Name5" presStyleLbl="vennNode1" presStyleIdx="2" presStyleCnt="5" custLinFactNeighborX="-40503" custLinFactNeighborY="5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1E0B2-371C-4437-B875-F8A9365959C8}" type="pres">
      <dgm:prSet presAssocID="{8D325998-FC32-4608-82C0-C715C03BCF83}" presName="space" presStyleCnt="0"/>
      <dgm:spPr/>
    </dgm:pt>
    <dgm:pt modelId="{0B311CCD-8874-4098-96B1-6CF0A04FE1D5}" type="pres">
      <dgm:prSet presAssocID="{3C68F8D3-B72A-4B91-B699-6554D8E3F4A4}" presName="Name5" presStyleLbl="vennNode1" presStyleIdx="3" presStyleCnt="5" custLinFactNeighborX="-38275" custLinFactNeighborY="65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990C7-A891-480E-BEBE-F34BB5C2A467}" type="pres">
      <dgm:prSet presAssocID="{6683D0A0-6CB6-45D9-BE91-1A2CEC0D198C}" presName="space" presStyleCnt="0"/>
      <dgm:spPr/>
    </dgm:pt>
    <dgm:pt modelId="{E0353013-0C22-4550-B96F-39EEE29B0A09}" type="pres">
      <dgm:prSet presAssocID="{C32EFD0E-CD92-4289-9C28-B1D2D6B1646C}" presName="Name5" presStyleLbl="vennNode1" presStyleIdx="4" presStyleCnt="5" custLinFactNeighborX="-13701" custLinFactNeighborY="77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CAF4E-04FE-4A9A-8246-52F2D09D2BD2}" srcId="{0166A750-55AB-41DD-B3BE-A6E8846615A4}" destId="{3C68F8D3-B72A-4B91-B699-6554D8E3F4A4}" srcOrd="3" destOrd="0" parTransId="{914520A3-3EF7-48D8-88CE-DB312B5044EB}" sibTransId="{6683D0A0-6CB6-45D9-BE91-1A2CEC0D198C}"/>
    <dgm:cxn modelId="{6D1694D3-0798-4ADD-B71F-63542513FA5A}" srcId="{0166A750-55AB-41DD-B3BE-A6E8846615A4}" destId="{46B71511-E919-4BA5-9248-88A3B2F7B383}" srcOrd="2" destOrd="0" parTransId="{CA9A20ED-CCCB-47CC-8AE6-67F50304A74D}" sibTransId="{8D325998-FC32-4608-82C0-C715C03BCF83}"/>
    <dgm:cxn modelId="{8EF51234-497E-4C32-A504-0179B29E7928}" srcId="{0166A750-55AB-41DD-B3BE-A6E8846615A4}" destId="{26970966-E7AC-46C2-BB8E-6A66776EB703}" srcOrd="1" destOrd="0" parTransId="{EB51B1A6-DA32-44EA-ACAE-FDCE92807297}" sibTransId="{559D3409-20A1-4E28-AB95-A508948B2468}"/>
    <dgm:cxn modelId="{0AFCDA54-93D0-48A0-A630-818F12561B3E}" type="presOf" srcId="{3C68F8D3-B72A-4B91-B699-6554D8E3F4A4}" destId="{0B311CCD-8874-4098-96B1-6CF0A04FE1D5}" srcOrd="0" destOrd="0" presId="urn:microsoft.com/office/officeart/2005/8/layout/venn3"/>
    <dgm:cxn modelId="{37D35DD3-43F0-44C1-B8EE-BACF9E884623}" type="presOf" srcId="{9BE9FCB0-4C46-4A6E-90ED-534B2882B90E}" destId="{5E4D014A-A3C1-44E6-B92B-9364D9EC090B}" srcOrd="0" destOrd="0" presId="urn:microsoft.com/office/officeart/2005/8/layout/venn3"/>
    <dgm:cxn modelId="{909B71E6-6C04-4801-A114-91E51226DA4C}" type="presOf" srcId="{0166A750-55AB-41DD-B3BE-A6E8846615A4}" destId="{EAC9BC9A-FDC2-4637-AF71-664E120AF80D}" srcOrd="0" destOrd="0" presId="urn:microsoft.com/office/officeart/2005/8/layout/venn3"/>
    <dgm:cxn modelId="{FF3A22A1-9B70-4201-B463-3DA93EED759D}" srcId="{0166A750-55AB-41DD-B3BE-A6E8846615A4}" destId="{C32EFD0E-CD92-4289-9C28-B1D2D6B1646C}" srcOrd="4" destOrd="0" parTransId="{D619E724-186B-4F99-9A6B-648ACFDEB7A9}" sibTransId="{3AC233F0-3944-4C14-9F44-39E9828D5DDA}"/>
    <dgm:cxn modelId="{EE920D93-DAE4-4D9D-83D7-8512350BE409}" type="presOf" srcId="{46B71511-E919-4BA5-9248-88A3B2F7B383}" destId="{C7F549CA-B85C-4D2A-9B1B-62E9A913FC24}" srcOrd="0" destOrd="0" presId="urn:microsoft.com/office/officeart/2005/8/layout/venn3"/>
    <dgm:cxn modelId="{2B2B8EFB-45BA-4807-874F-06FFA11300ED}" srcId="{0166A750-55AB-41DD-B3BE-A6E8846615A4}" destId="{9BE9FCB0-4C46-4A6E-90ED-534B2882B90E}" srcOrd="0" destOrd="0" parTransId="{03D04867-1ECC-4012-9588-6016D91DF837}" sibTransId="{1604501D-0E16-4F6B-90CE-4F87E1BDE2FE}"/>
    <dgm:cxn modelId="{4F3E147B-2421-41F5-A5CB-522FD4CC3230}" type="presOf" srcId="{C32EFD0E-CD92-4289-9C28-B1D2D6B1646C}" destId="{E0353013-0C22-4550-B96F-39EEE29B0A09}" srcOrd="0" destOrd="0" presId="urn:microsoft.com/office/officeart/2005/8/layout/venn3"/>
    <dgm:cxn modelId="{86845629-1E8B-4C0B-ABDA-BF7ABBD9B930}" type="presOf" srcId="{26970966-E7AC-46C2-BB8E-6A66776EB703}" destId="{A2B3D32D-7ED3-4227-A89B-95246726557C}" srcOrd="0" destOrd="0" presId="urn:microsoft.com/office/officeart/2005/8/layout/venn3"/>
    <dgm:cxn modelId="{088690DF-ED31-4E96-8818-E734D092A7A7}" type="presParOf" srcId="{EAC9BC9A-FDC2-4637-AF71-664E120AF80D}" destId="{5E4D014A-A3C1-44E6-B92B-9364D9EC090B}" srcOrd="0" destOrd="0" presId="urn:microsoft.com/office/officeart/2005/8/layout/venn3"/>
    <dgm:cxn modelId="{F6494AEA-D01F-40B8-9C8A-603E31D15061}" type="presParOf" srcId="{EAC9BC9A-FDC2-4637-AF71-664E120AF80D}" destId="{DB9E1FAD-F199-4205-BAA2-0D70CCDADEA1}" srcOrd="1" destOrd="0" presId="urn:microsoft.com/office/officeart/2005/8/layout/venn3"/>
    <dgm:cxn modelId="{5EB81173-E873-40B6-889B-AA7C7D3980DC}" type="presParOf" srcId="{EAC9BC9A-FDC2-4637-AF71-664E120AF80D}" destId="{A2B3D32D-7ED3-4227-A89B-95246726557C}" srcOrd="2" destOrd="0" presId="urn:microsoft.com/office/officeart/2005/8/layout/venn3"/>
    <dgm:cxn modelId="{AEB56440-0C3C-4F4F-9DA0-F4483A8B3773}" type="presParOf" srcId="{EAC9BC9A-FDC2-4637-AF71-664E120AF80D}" destId="{B1343FB7-C98D-41EA-9A5F-28378A2FF0D9}" srcOrd="3" destOrd="0" presId="urn:microsoft.com/office/officeart/2005/8/layout/venn3"/>
    <dgm:cxn modelId="{8BE7C411-9739-4551-AB0E-A3A56AAE8762}" type="presParOf" srcId="{EAC9BC9A-FDC2-4637-AF71-664E120AF80D}" destId="{C7F549CA-B85C-4D2A-9B1B-62E9A913FC24}" srcOrd="4" destOrd="0" presId="urn:microsoft.com/office/officeart/2005/8/layout/venn3"/>
    <dgm:cxn modelId="{8D4C1511-C8B7-4995-9F2E-796AC6BDB980}" type="presParOf" srcId="{EAC9BC9A-FDC2-4637-AF71-664E120AF80D}" destId="{DBB1E0B2-371C-4437-B875-F8A9365959C8}" srcOrd="5" destOrd="0" presId="urn:microsoft.com/office/officeart/2005/8/layout/venn3"/>
    <dgm:cxn modelId="{7BF4D5BC-76CF-41CC-B08F-D4FB4B707AFA}" type="presParOf" srcId="{EAC9BC9A-FDC2-4637-AF71-664E120AF80D}" destId="{0B311CCD-8874-4098-96B1-6CF0A04FE1D5}" srcOrd="6" destOrd="0" presId="urn:microsoft.com/office/officeart/2005/8/layout/venn3"/>
    <dgm:cxn modelId="{0404AF6A-3ED2-4722-8655-D1A32EE18C58}" type="presParOf" srcId="{EAC9BC9A-FDC2-4637-AF71-664E120AF80D}" destId="{F14990C7-A891-480E-BEBE-F34BB5C2A467}" srcOrd="7" destOrd="0" presId="urn:microsoft.com/office/officeart/2005/8/layout/venn3"/>
    <dgm:cxn modelId="{37F5E364-468B-42DA-BB0A-FB69483B12BC}" type="presParOf" srcId="{EAC9BC9A-FDC2-4637-AF71-664E120AF80D}" destId="{E0353013-0C22-4550-B96F-39EEE29B0A09}" srcOrd="8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66A750-55AB-41DD-B3BE-A6E8846615A4}" type="doc">
      <dgm:prSet loTypeId="urn:microsoft.com/office/officeart/2005/8/layout/venn3" loCatId="relationship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AC9BC9A-FDC2-4637-AF71-664E120AF80D}" type="pres">
      <dgm:prSet presAssocID="{0166A750-55AB-41DD-B3BE-A6E8846615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C5BB4D3-C7EF-420A-A11F-7D2D54AA138D}" type="presOf" srcId="{0166A750-55AB-41DD-B3BE-A6E8846615A4}" destId="{EAC9BC9A-FDC2-4637-AF71-664E120AF80D}" srcOrd="0" destOrd="0" presId="urn:microsoft.com/office/officeart/2005/8/layout/venn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D014A-A3C1-44E6-B92B-9364D9EC090B}">
      <dsp:nvSpPr>
        <dsp:cNvPr id="0" name=""/>
        <dsp:cNvSpPr/>
      </dsp:nvSpPr>
      <dsp:spPr>
        <a:xfrm>
          <a:off x="819" y="1232773"/>
          <a:ext cx="1598452" cy="1598452"/>
        </a:xfrm>
        <a:prstGeom prst="ellipse">
          <a:avLst/>
        </a:prstGeom>
        <a:solidFill>
          <a:srgbClr val="7D0105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2015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234907" y="1466861"/>
        <a:ext cx="1130276" cy="1130276"/>
      </dsp:txXfrm>
    </dsp:sp>
    <dsp:sp modelId="{A2B3D32D-7ED3-4227-A89B-95246726557C}">
      <dsp:nvSpPr>
        <dsp:cNvPr id="0" name=""/>
        <dsp:cNvSpPr/>
      </dsp:nvSpPr>
      <dsp:spPr>
        <a:xfrm>
          <a:off x="1142977" y="1849440"/>
          <a:ext cx="1598452" cy="1598452"/>
        </a:xfrm>
        <a:prstGeom prst="ellipse">
          <a:avLst/>
        </a:prstGeom>
        <a:solidFill>
          <a:srgbClr val="7D0105">
            <a:alpha val="57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2016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1377065" y="2083528"/>
        <a:ext cx="1130276" cy="1130276"/>
      </dsp:txXfrm>
    </dsp:sp>
    <dsp:sp modelId="{C7F549CA-B85C-4D2A-9B1B-62E9A913FC24}">
      <dsp:nvSpPr>
        <dsp:cNvPr id="0" name=""/>
        <dsp:cNvSpPr/>
      </dsp:nvSpPr>
      <dsp:spPr>
        <a:xfrm>
          <a:off x="2428859" y="2135196"/>
          <a:ext cx="1598452" cy="1598452"/>
        </a:xfrm>
        <a:prstGeom prst="ellipse">
          <a:avLst/>
        </a:prstGeom>
        <a:solidFill>
          <a:srgbClr val="7D0105">
            <a:alpha val="6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2017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2662947" y="2369284"/>
        <a:ext cx="1130276" cy="1130276"/>
      </dsp:txXfrm>
    </dsp:sp>
    <dsp:sp modelId="{0B311CCD-8874-4098-96B1-6CF0A04FE1D5}">
      <dsp:nvSpPr>
        <dsp:cNvPr id="0" name=""/>
        <dsp:cNvSpPr/>
      </dsp:nvSpPr>
      <dsp:spPr>
        <a:xfrm>
          <a:off x="3714744" y="2278081"/>
          <a:ext cx="1598452" cy="1598452"/>
        </a:xfrm>
        <a:prstGeom prst="ellipse">
          <a:avLst/>
        </a:prstGeom>
        <a:solidFill>
          <a:srgbClr val="7D0105">
            <a:alpha val="73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2018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3948832" y="2512169"/>
        <a:ext cx="1130276" cy="1130276"/>
      </dsp:txXfrm>
    </dsp:sp>
    <dsp:sp modelId="{E0353013-0C22-4550-B96F-39EEE29B0A09}">
      <dsp:nvSpPr>
        <dsp:cNvPr id="0" name=""/>
        <dsp:cNvSpPr/>
      </dsp:nvSpPr>
      <dsp:spPr>
        <a:xfrm>
          <a:off x="5072066" y="2465547"/>
          <a:ext cx="1598452" cy="1598452"/>
        </a:xfrm>
        <a:prstGeom prst="ellipse">
          <a:avLst/>
        </a:prstGeom>
        <a:solidFill>
          <a:srgbClr val="7D0105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968" tIns="16510" rIns="8796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2019 год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0,0 млн.рублей</a:t>
          </a:r>
          <a:endParaRPr lang="ru-RU" sz="1300" kern="1200" dirty="0"/>
        </a:p>
      </dsp:txBody>
      <dsp:txXfrm>
        <a:off x="5306154" y="2699635"/>
        <a:ext cx="1130276" cy="1130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63679F-BE87-4C86-914D-B6103A2A0FC6}" type="datetimeFigureOut">
              <a:rPr lang="ru-RU"/>
              <a:pPr>
                <a:defRPr/>
              </a:pPr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F8B25-E85F-48E9-83A4-0A400F23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212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794AE-5F8E-4F02-95AD-E246E1BDAD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22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87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63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13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8B25-E85F-48E9-83A4-0A400F23366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23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GreenAbstra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773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91"/>
            <a:ext cx="6264696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445224"/>
            <a:ext cx="5256584" cy="64807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073B-E54C-4D69-A138-0DF1E53F6315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94A7-B7FA-4E22-A77D-30BC76BF0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EEE8-7755-4E4D-A12F-A9B2EF67B0FB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B024-8E7D-4407-A46C-184FE664E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61AE-93BE-49F4-BD60-022B9C7BB530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FE0A-18F8-4EB9-A261-E6913C21E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BE7F-86D2-4A50-807F-56E76D9AD892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681-2964-4FDA-BAF4-844C703BF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A5EE-C096-4592-82FA-C06DD75DECEC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A334-C32B-44B9-ABEF-B3318B6001C6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4A85-20DD-4063-BFC1-8C3F62DDF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EB7C-5108-4954-9A3B-D4DF71C9EE64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FD3A3-AE18-42AB-AC7D-75C226C8B6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7382-47E0-4902-A7B7-8405B302E3D6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7C78-BF0D-4B0B-AF7E-0EE68E8D71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80FD-9842-425B-849C-991EC345CF11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7888-2411-4488-9CEF-EED964E52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04D5-2BEE-4B4D-99F7-5DC4051E37BA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A602-C1D5-4D0C-81E3-28887DD146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37FE-0E5B-4733-BAED-04402830266D}" type="datetime1">
              <a:rPr lang="en-US" smtClean="0"/>
              <a:pPr>
                <a:defRPr/>
              </a:pPr>
              <a:t>6/6/2018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E559-CB2D-4451-9674-4C632EF567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1588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58888" y="1600203"/>
            <a:ext cx="74279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092953" y="6610350"/>
            <a:ext cx="166584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600" dirty="0" err="1">
                <a:latin typeface="Ariston" pitchFamily="66" charset="0"/>
              </a:rPr>
              <a:t>ProPowerPoint.Ru</a:t>
            </a:r>
            <a:endParaRPr lang="ru-RU" altLang="ru-RU" sz="1600" dirty="0"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1400AC-E83A-487D-AB2D-63F2A314E75D}" type="datetime1">
              <a:rPr lang="en-US" smtClean="0"/>
              <a:pPr/>
              <a:t>6/6/2018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EF0E5-F31B-4EC9-8386-5C2271B321A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-612576" y="-531440"/>
            <a:ext cx="60388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7"/>
          <p:cNvSpPr>
            <a:spLocks noChangeArrowheads="1"/>
          </p:cNvSpPr>
          <p:nvPr/>
        </p:nvSpPr>
        <p:spPr bwMode="auto">
          <a:xfrm>
            <a:off x="1571604" y="2071678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округ Люберцы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4211960" y="692697"/>
            <a:ext cx="4572000" cy="3118068"/>
          </a:xfrm>
          <a:prstGeom prst="blockArc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5993" y="2912245"/>
            <a:ext cx="9468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Совета депутатов муниципального образования городской округ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Люберцы Московской области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06.12.2017 №149/17 «О бюджете муниципального образования городской округ Люберцы Московской области на 2018 год и на плановый период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2019 и 2020 годов»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(уточнение №2)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78878" cy="141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89" y="142852"/>
            <a:ext cx="73581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бюджета округа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81502076"/>
              </p:ext>
            </p:extLst>
          </p:nvPr>
        </p:nvGraphicFramePr>
        <p:xfrm>
          <a:off x="1" y="1196755"/>
          <a:ext cx="9012951" cy="4773990"/>
        </p:xfrm>
        <a:graphic>
          <a:graphicData uri="http://schemas.openxmlformats.org/drawingml/2006/table">
            <a:tbl>
              <a:tblPr firstRow="1" lastRow="1" bandRow="1"/>
              <a:tblGrid>
                <a:gridCol w="3779911"/>
                <a:gridCol w="1008112"/>
                <a:gridCol w="998422"/>
                <a:gridCol w="928694"/>
                <a:gridCol w="1143008"/>
                <a:gridCol w="1154804"/>
              </a:tblGrid>
              <a:tr h="112769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313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1 173,8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1 177,5</a:t>
                      </a:r>
                    </a:p>
                  </a:txBody>
                  <a:tcPr marL="9525" marR="9525" marT="9525" marB="0" anchor="ctr"/>
                </a:tc>
              </a:tr>
              <a:tr h="203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</a:tr>
              <a:tr h="397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</a:tr>
              <a:tr h="260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536,7</a:t>
                      </a: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774,3</a:t>
                      </a:r>
                    </a:p>
                  </a:txBody>
                  <a:tcPr marL="9525" marR="9525" marT="9525" marB="0" anchor="ctr"/>
                </a:tc>
              </a:tr>
              <a:tr h="2759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</a:tr>
              <a:tr h="287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5 583,8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5 435,7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5 470,4</a:t>
                      </a:r>
                    </a:p>
                  </a:txBody>
                  <a:tcPr marL="9525" marR="9525" marT="9525" marB="0" anchor="ctr"/>
                </a:tc>
              </a:tr>
              <a:tr h="284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347,2</a:t>
                      </a:r>
                    </a:p>
                  </a:txBody>
                  <a:tcPr marL="9525" marR="9525" marT="9525" marB="0" anchor="ctr"/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487,5</a:t>
                      </a: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339,2</a:t>
                      </a:r>
                    </a:p>
                  </a:txBody>
                  <a:tcPr marL="9525" marR="9525" marT="9525" marB="0" anchor="ctr"/>
                </a:tc>
              </a:tr>
              <a:tr h="31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46685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10 226,9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9 231,1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000892" y="100010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71605" y="142852"/>
            <a:ext cx="65008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ru-RU" sz="3000" b="1" spc="-5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6930210"/>
              </p:ext>
            </p:extLst>
          </p:nvPr>
        </p:nvGraphicFramePr>
        <p:xfrm>
          <a:off x="-1" y="1214422"/>
          <a:ext cx="9144001" cy="4389736"/>
        </p:xfrm>
        <a:graphic>
          <a:graphicData uri="http://schemas.openxmlformats.org/drawingml/2006/table">
            <a:tbl>
              <a:tblPr firstRow="1" lastRow="1" bandRow="1"/>
              <a:tblGrid>
                <a:gridCol w="4572000"/>
                <a:gridCol w="936104"/>
                <a:gridCol w="792088"/>
                <a:gridCol w="864096"/>
                <a:gridCol w="1008112"/>
                <a:gridCol w="971601"/>
              </a:tblGrid>
              <a:tr h="129804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483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</a:tr>
              <a:tr h="774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375,6</a:t>
                      </a:r>
                    </a:p>
                  </a:txBody>
                  <a:tcPr marL="9525" marR="9525" marT="9525" marB="0" anchor="ctr"/>
                </a:tc>
              </a:tr>
              <a:tr h="449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</a:tr>
              <a:tr h="2692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 anchor="ctr"/>
                </a:tc>
              </a:tr>
              <a:tr h="269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697,8</a:t>
                      </a:r>
                    </a:p>
                  </a:txBody>
                  <a:tcPr marL="9525" marR="9525" marT="9525" marB="0" anchor="ctr"/>
                </a:tc>
              </a:tr>
              <a:tr h="269209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1 405,8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1 173,8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1 177,5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643702" y="100010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14482" y="285729"/>
            <a:ext cx="50006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5880" algn="ctr">
              <a:lnSpc>
                <a:spcPct val="100000"/>
              </a:lnSpc>
            </a:pP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10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оборона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9746319"/>
              </p:ext>
            </p:extLst>
          </p:nvPr>
        </p:nvGraphicFramePr>
        <p:xfrm>
          <a:off x="-1" y="1124745"/>
          <a:ext cx="9144001" cy="1865926"/>
        </p:xfrm>
        <a:graphic>
          <a:graphicData uri="http://schemas.openxmlformats.org/drawingml/2006/table">
            <a:tbl>
              <a:tblPr firstRow="1" lastRow="1" bandRow="1"/>
              <a:tblGrid>
                <a:gridCol w="3995936"/>
                <a:gridCol w="1008113"/>
                <a:gridCol w="1008112"/>
                <a:gridCol w="864096"/>
                <a:gridCol w="1152127"/>
                <a:gridCol w="1115617"/>
              </a:tblGrid>
              <a:tr h="1224135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49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подготовка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26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6216" y="76470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-180528" y="2996952"/>
            <a:ext cx="11089232" cy="47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733425" indent="55563">
              <a:lnSpc>
                <a:spcPct val="100600"/>
              </a:lnSpc>
            </a:pPr>
            <a:r>
              <a:rPr lang="ru-RU" sz="245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24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2702574"/>
              </p:ext>
            </p:extLst>
          </p:nvPr>
        </p:nvGraphicFramePr>
        <p:xfrm>
          <a:off x="0" y="3501008"/>
          <a:ext cx="9144000" cy="2561029"/>
        </p:xfrm>
        <a:graphic>
          <a:graphicData uri="http://schemas.openxmlformats.org/drawingml/2006/table">
            <a:tbl>
              <a:tblPr firstRow="1" lastRow="1" bandRow="1"/>
              <a:tblGrid>
                <a:gridCol w="4499992"/>
                <a:gridCol w="936104"/>
                <a:gridCol w="792088"/>
                <a:gridCol w="864096"/>
                <a:gridCol w="1008112"/>
                <a:gridCol w="1043608"/>
              </a:tblGrid>
              <a:tr h="144016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405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1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2500" b="1" spc="-6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239782"/>
              </p:ext>
            </p:extLst>
          </p:nvPr>
        </p:nvGraphicFramePr>
        <p:xfrm>
          <a:off x="-1" y="1571612"/>
          <a:ext cx="9144001" cy="2944123"/>
        </p:xfrm>
        <a:graphic>
          <a:graphicData uri="http://schemas.openxmlformats.org/drawingml/2006/table">
            <a:tbl>
              <a:tblPr firstRow="1" lastRow="1" bandRow="1"/>
              <a:tblGrid>
                <a:gridCol w="4427984"/>
                <a:gridCol w="929835"/>
                <a:gridCol w="928694"/>
                <a:gridCol w="805767"/>
                <a:gridCol w="1008112"/>
                <a:gridCol w="1043609"/>
              </a:tblGrid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97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2471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481,4</a:t>
                      </a:r>
                    </a:p>
                  </a:txBody>
                  <a:tcPr marL="9525" marR="9525" marT="9525" marB="0" anchor="ctr"/>
                </a:tc>
              </a:tr>
              <a:tr h="269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/>
                </a:tc>
              </a:tr>
              <a:tr h="346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33,4</a:t>
                      </a:r>
                    </a:p>
                  </a:txBody>
                  <a:tcPr marL="9525" marR="9525" marT="9525" marB="0" anchor="ctr"/>
                </a:tc>
              </a:tr>
              <a:tr h="48797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536,7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643702" y="12858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428998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 smtClean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958297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260648"/>
            <a:ext cx="535785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9690" algn="ctr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1459093"/>
              </p:ext>
            </p:extLst>
          </p:nvPr>
        </p:nvGraphicFramePr>
        <p:xfrm>
          <a:off x="-1" y="1214422"/>
          <a:ext cx="9144001" cy="2787792"/>
        </p:xfrm>
        <a:graphic>
          <a:graphicData uri="http://schemas.openxmlformats.org/drawingml/2006/table">
            <a:tbl>
              <a:tblPr firstRow="1" lastRow="1" bandRow="1"/>
              <a:tblGrid>
                <a:gridCol w="4286248"/>
                <a:gridCol w="1000132"/>
                <a:gridCol w="857257"/>
                <a:gridCol w="948643"/>
                <a:gridCol w="1008112"/>
                <a:gridCol w="1043609"/>
              </a:tblGrid>
              <a:tr h="121444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64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49,9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604,7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Прикладные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научные исследования в области жилищно-коммунального хозяйства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</a:tr>
              <a:tr h="28577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области 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жилищно-коммунального хозяйства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774,3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00826" y="1000108"/>
            <a:ext cx="1928826" cy="235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3571876"/>
            <a:ext cx="91439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2500" b="1" dirty="0" smtClean="0">
              <a:solidFill>
                <a:srgbClr val="051C2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окружающей</a:t>
            </a:r>
            <a:r>
              <a:rPr lang="ru-RU" sz="2500" b="1" spc="-5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9844405"/>
              </p:ext>
            </p:extLst>
          </p:nvPr>
        </p:nvGraphicFramePr>
        <p:xfrm>
          <a:off x="0" y="4429132"/>
          <a:ext cx="9144000" cy="1832740"/>
        </p:xfrm>
        <a:graphic>
          <a:graphicData uri="http://schemas.openxmlformats.org/drawingml/2006/table">
            <a:tbl>
              <a:tblPr firstRow="1" lastRow="1" bandRow="1"/>
              <a:tblGrid>
                <a:gridCol w="4000496"/>
                <a:gridCol w="1000132"/>
                <a:gridCol w="1000132"/>
                <a:gridCol w="857256"/>
                <a:gridCol w="1170368"/>
                <a:gridCol w="1115616"/>
              </a:tblGrid>
              <a:tr h="1181229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84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растительного и животного мира и среды их обитания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23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442915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108585" algn="ctr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7366895"/>
              </p:ext>
            </p:extLst>
          </p:nvPr>
        </p:nvGraphicFramePr>
        <p:xfrm>
          <a:off x="0" y="1142984"/>
          <a:ext cx="9144000" cy="2941488"/>
        </p:xfrm>
        <a:graphic>
          <a:graphicData uri="http://schemas.openxmlformats.org/drawingml/2006/table">
            <a:tbl>
              <a:tblPr firstRow="1" lastRow="1" bandRow="1"/>
              <a:tblGrid>
                <a:gridCol w="3899645"/>
                <a:gridCol w="1100983"/>
                <a:gridCol w="1000132"/>
                <a:gridCol w="888555"/>
                <a:gridCol w="1139069"/>
                <a:gridCol w="1115616"/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184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2 342,3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2 366,5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2 465,5</a:t>
                      </a:r>
                    </a:p>
                  </a:txBody>
                  <a:tcPr marL="9525" marR="9525" marT="9525" marB="0" anchor="ctr"/>
                </a:tc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2 639,0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2 571,0</a:t>
                      </a:r>
                    </a:p>
                  </a:txBody>
                  <a:tcPr marL="9525" marR="9525" marT="9525" marB="0" anchor="ctr"/>
                </a:tc>
              </a:tr>
              <a:tr h="184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373,1</a:t>
                      </a:r>
                    </a:p>
                  </a:txBody>
                  <a:tcPr marL="9525" marR="9525" marT="9525" marB="0" anchor="ctr"/>
                </a:tc>
              </a:tr>
              <a:tr h="3443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</a:tr>
              <a:tr h="176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</a:tr>
              <a:tr h="1913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</a:tr>
              <a:tr h="3800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5 714,1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5 583,8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5 435,7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5 470,4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72200" y="62068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136103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11760" y="3933056"/>
            <a:ext cx="557216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Культура,</a:t>
            </a:r>
            <a:r>
              <a:rPr lang="ru-RU" sz="2500" b="1" spc="-4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979496"/>
              </p:ext>
            </p:extLst>
          </p:nvPr>
        </p:nvGraphicFramePr>
        <p:xfrm>
          <a:off x="-1" y="4437112"/>
          <a:ext cx="9144001" cy="2121921"/>
        </p:xfrm>
        <a:graphic>
          <a:graphicData uri="http://schemas.openxmlformats.org/drawingml/2006/table">
            <a:tbl>
              <a:tblPr firstRow="1" lastRow="1" bandRow="1"/>
              <a:tblGrid>
                <a:gridCol w="3491880"/>
                <a:gridCol w="1152128"/>
                <a:gridCol w="1008112"/>
                <a:gridCol w="1152128"/>
                <a:gridCol w="1152128"/>
                <a:gridCol w="1187625"/>
              </a:tblGrid>
              <a:tr h="1107137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642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12762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</a:tr>
              <a:tr h="375285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43" y="54929"/>
            <a:ext cx="879057" cy="67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43041" y="142852"/>
            <a:ext cx="478634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lang="ru-RU" sz="25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2500" b="1" spc="-6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2445186"/>
              </p:ext>
            </p:extLst>
          </p:nvPr>
        </p:nvGraphicFramePr>
        <p:xfrm>
          <a:off x="-1" y="1128043"/>
          <a:ext cx="9144001" cy="2041084"/>
        </p:xfrm>
        <a:graphic>
          <a:graphicData uri="http://schemas.openxmlformats.org/drawingml/2006/table">
            <a:tbl>
              <a:tblPr firstRow="1" lastRow="1" bandRow="1"/>
              <a:tblGrid>
                <a:gridCol w="3505850"/>
                <a:gridCol w="1137589"/>
                <a:gridCol w="1143008"/>
                <a:gridCol w="1089810"/>
                <a:gridCol w="1152128"/>
                <a:gridCol w="1115616"/>
              </a:tblGrid>
              <a:tr h="1080120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162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</a:tr>
              <a:tr h="257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157,5</a:t>
                      </a: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303,3</a:t>
                      </a:r>
                    </a:p>
                  </a:txBody>
                  <a:tcPr marL="9525" marR="9525" marT="9525" marB="0" anchor="ctr"/>
                </a:tc>
              </a:tr>
              <a:tr h="318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487,5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83671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195736" y="3338802"/>
            <a:ext cx="57710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>
              <a:lnSpc>
                <a:spcPct val="100000"/>
              </a:lnSpc>
            </a:pP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</a:t>
            </a:r>
            <a:r>
              <a:rPr lang="ru-RU" sz="2500" b="1" spc="2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9854342"/>
              </p:ext>
            </p:extLst>
          </p:nvPr>
        </p:nvGraphicFramePr>
        <p:xfrm>
          <a:off x="0" y="3933056"/>
          <a:ext cx="9144001" cy="2242988"/>
        </p:xfrm>
        <a:graphic>
          <a:graphicData uri="http://schemas.openxmlformats.org/drawingml/2006/table">
            <a:tbl>
              <a:tblPr firstRow="1" lastRow="1" bandRow="1"/>
              <a:tblGrid>
                <a:gridCol w="3851920"/>
                <a:gridCol w="1008112"/>
                <a:gridCol w="1008112"/>
                <a:gridCol w="864096"/>
                <a:gridCol w="1224136"/>
                <a:gridCol w="1187625"/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285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0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161,9</a:t>
                      </a:r>
                    </a:p>
                  </a:txBody>
                  <a:tcPr marL="9525" marR="9525" marT="9525" marB="0" anchor="ctr"/>
                </a:tc>
              </a:tr>
              <a:tr h="2065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</a:tr>
              <a:tr h="285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648" y="116632"/>
            <a:ext cx="6715172" cy="10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30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ru-RU" sz="3000" b="1" spc="-7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2159131"/>
              </p:ext>
            </p:extLst>
          </p:nvPr>
        </p:nvGraphicFramePr>
        <p:xfrm>
          <a:off x="0" y="1484785"/>
          <a:ext cx="9144001" cy="2303433"/>
        </p:xfrm>
        <a:graphic>
          <a:graphicData uri="http://schemas.openxmlformats.org/drawingml/2006/table">
            <a:tbl>
              <a:tblPr firstRow="1" lastRow="1" bandRow="1"/>
              <a:tblGrid>
                <a:gridCol w="4355976"/>
                <a:gridCol w="936104"/>
                <a:gridCol w="864096"/>
                <a:gridCol w="936104"/>
                <a:gridCol w="1008112"/>
                <a:gridCol w="1043609"/>
              </a:tblGrid>
              <a:tr h="1484604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(по</a:t>
                      </a:r>
                      <a:r>
                        <a:rPr lang="ru-RU" sz="1200" b="1" spc="-6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разделам,</a:t>
                      </a:r>
                    </a:p>
                    <a:p>
                      <a:pPr marL="4763" marR="179070" indent="0" algn="l">
                        <a:lnSpc>
                          <a:spcPct val="100000"/>
                        </a:lnSpc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подразделам</a:t>
                      </a:r>
                      <a:r>
                        <a:rPr lang="ru-RU" sz="1200" b="1" spc="-7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 бюджета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32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2320" y="12687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409010106"/>
              </p:ext>
            </p:extLst>
          </p:nvPr>
        </p:nvGraphicFramePr>
        <p:xfrm>
          <a:off x="129695" y="2776644"/>
          <a:ext cx="67151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Рисунок 22" descr="c0c871a7a02b8b39d31efc2c46bc6e8f.jpg"/>
          <p:cNvPicPr>
            <a:picLocks noChangeAspect="1"/>
          </p:cNvPicPr>
          <p:nvPr/>
        </p:nvPicPr>
        <p:blipFill>
          <a:blip r:embed="rId6" cstate="print">
            <a:lum contrast="-10000"/>
          </a:blip>
          <a:stretch>
            <a:fillRect/>
          </a:stretch>
        </p:blipFill>
        <p:spPr>
          <a:xfrm>
            <a:off x="6715140" y="3929066"/>
            <a:ext cx="2393357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285728"/>
            <a:ext cx="6715172" cy="99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5080" indent="11113" algn="ctr">
              <a:lnSpc>
                <a:spcPct val="100600"/>
              </a:lnSpc>
            </a:pPr>
            <a:r>
              <a:rPr lang="ru-RU" sz="3000" b="1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Сведения об объеме муниц</a:t>
            </a:r>
            <a:r>
              <a:rPr lang="ru-RU" sz="30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ипального</a:t>
            </a:r>
            <a:r>
              <a:rPr lang="ru-RU" sz="3000" b="1" spc="-70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spc="-5" dirty="0" smtClean="0">
                <a:solidFill>
                  <a:srgbClr val="051C2B"/>
                </a:solidFill>
                <a:latin typeface="Times New Roman" pitchFamily="18" charset="0"/>
                <a:cs typeface="Times New Roman" pitchFamily="18" charset="0"/>
              </a:rPr>
              <a:t>долга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2159131"/>
              </p:ext>
            </p:extLst>
          </p:nvPr>
        </p:nvGraphicFramePr>
        <p:xfrm>
          <a:off x="0" y="1500174"/>
          <a:ext cx="9072626" cy="4003696"/>
        </p:xfrm>
        <a:graphic>
          <a:graphicData uri="http://schemas.openxmlformats.org/drawingml/2006/table">
            <a:tbl>
              <a:tblPr firstRow="1" lastRow="1" bandRow="1"/>
              <a:tblGrid>
                <a:gridCol w="571472"/>
                <a:gridCol w="4357718"/>
                <a:gridCol w="1357322"/>
                <a:gridCol w="1428760"/>
                <a:gridCol w="1357354"/>
              </a:tblGrid>
              <a:tr h="11430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01.01.2018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 состоянию на 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01.01.2018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Муниципальный долг - 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коммерческих банков и иных кредитных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ценные бумаги, осуществляемые путем выпуска ценных бумаг (в валюте Российской Федерации)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Государственные гарантии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обслуживание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1 585,3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-2 937,9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3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Уровень муниципального долга к налоговым и неналоговым доходам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452320" y="12687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409010106"/>
              </p:ext>
            </p:extLst>
          </p:nvPr>
        </p:nvGraphicFramePr>
        <p:xfrm>
          <a:off x="129695" y="6143644"/>
          <a:ext cx="4585181" cy="69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-31" y="1500174"/>
          <a:ext cx="9144032" cy="45835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/>
                <a:gridCol w="4572032"/>
                <a:gridCol w="928694"/>
                <a:gridCol w="714380"/>
                <a:gridCol w="857256"/>
                <a:gridCol w="785818"/>
                <a:gridCol w="714349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год*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01.05.2018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01.05.2017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-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10 407,4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1 286,60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285860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9792" y="188640"/>
            <a:ext cx="4536504" cy="57606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брошюры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8170224"/>
              </p:ext>
            </p:extLst>
          </p:nvPr>
        </p:nvGraphicFramePr>
        <p:xfrm>
          <a:off x="0" y="1268761"/>
          <a:ext cx="9144000" cy="41399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316416"/>
                <a:gridCol w="827584"/>
              </a:tblGrid>
              <a:tr h="30628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Необходимость вносимых изменений.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57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Основные параметры бюджета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образования городской округ Люберцы Московской области на 2018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и на плановый период </a:t>
                      </a:r>
                    </a:p>
                    <a:p>
                      <a:pPr algn="l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и 2020 годов.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61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2.1. Сведения об изменении доходов бюджета округа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8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2.2. Сведения об изменении расходов бюджета округа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9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Сведения об изменении расходов по муниципальным программам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23-31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Причины уточнения расходов бюджета округа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муниципальным программам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32-38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Сведения  об изменениях источников внутреннего финансирования дефицита бюджета округа.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Причины изменения источников покрытия дефицита бюджета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 Контактная информация.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29769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-31" y="1357298"/>
          <a:ext cx="9144032" cy="47931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/>
                <a:gridCol w="4643470"/>
                <a:gridCol w="857256"/>
                <a:gridCol w="714380"/>
                <a:gridCol w="857256"/>
                <a:gridCol w="785818"/>
                <a:gridCol w="714349"/>
              </a:tblGrid>
              <a:tr h="838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01.05.2018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01.05.2017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Прикладные научные исследования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-31" y="1357298"/>
          <a:ext cx="9144032" cy="42949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/>
                <a:gridCol w="4643470"/>
                <a:gridCol w="857256"/>
                <a:gridCol w="714380"/>
                <a:gridCol w="857256"/>
                <a:gridCol w="785818"/>
                <a:gridCol w="714349"/>
              </a:tblGrid>
              <a:tr h="838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01.05.2018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01.05.2017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2 940,5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Аналитические данные о расходах бюджета муниципального образования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городской округ Люберцы по разделам и подразделам классификации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расходов бюджетов за отчетный период текущего финансового года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сравнении с соответствующим периодом прошлого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-32" y="1428736"/>
          <a:ext cx="9144032" cy="46397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3"/>
                <a:gridCol w="4572033"/>
                <a:gridCol w="857256"/>
                <a:gridCol w="785817"/>
                <a:gridCol w="857256"/>
                <a:gridCol w="785818"/>
                <a:gridCol w="714349"/>
              </a:tblGrid>
              <a:tr h="928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разделов, подразделов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01.05.2018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утвержденных бюджетных назначений на 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01.05.2017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соответствующему периоду 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905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1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8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свыше 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142984"/>
            <a:ext cx="200026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143108" y="614364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* В соответствии с отчетом об исполнении бюджета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5313514"/>
              </p:ext>
            </p:extLst>
          </p:nvPr>
        </p:nvGraphicFramePr>
        <p:xfrm>
          <a:off x="0" y="1357298"/>
          <a:ext cx="9143999" cy="4666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857256"/>
                <a:gridCol w="870936"/>
                <a:gridCol w="792088"/>
                <a:gridCol w="1008112"/>
                <a:gridCol w="1043607"/>
              </a:tblGrid>
              <a:tr h="1143008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049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59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5 431,2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09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6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системы отдыха, оздоровления и занятости детей и подростков в период школьных каникул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6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«Спорт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09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2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повышение энергетической эффективности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03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похоронного дела на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2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населения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52320" y="980728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2199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0709796"/>
              </p:ext>
            </p:extLst>
          </p:nvPr>
        </p:nvGraphicFramePr>
        <p:xfrm>
          <a:off x="0" y="1428736"/>
          <a:ext cx="9143999" cy="4037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992"/>
                <a:gridCol w="857826"/>
                <a:gridCol w="870366"/>
                <a:gridCol w="864096"/>
                <a:gridCol w="1008112"/>
                <a:gridCol w="1043607"/>
              </a:tblGrid>
              <a:tr h="144016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83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56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«Предоставление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гражданам субсидий на оплату жилого помещения и коммунальных услуг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5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транспортной системы на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38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«Экология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системы информирования населения о деятельности органов местного самоуправления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397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имущественного комплекса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429520" y="1214422"/>
            <a:ext cx="1500199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9219649"/>
              </p:ext>
            </p:extLst>
          </p:nvPr>
        </p:nvGraphicFramePr>
        <p:xfrm>
          <a:off x="0" y="1428735"/>
          <a:ext cx="9144000" cy="4348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686"/>
                <a:gridCol w="928694"/>
                <a:gridCol w="857256"/>
                <a:gridCol w="928694"/>
                <a:gridCol w="1028062"/>
                <a:gridCol w="1043608"/>
              </a:tblGrid>
              <a:tr h="1143009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г.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2520"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безопасности жизнедеятельности населения городского округа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69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«Молодежь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845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«Снижение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43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«Жилище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704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информационно-коммуникационных технологий для повышения эффективности процессов управления и создания благоприятных условий жизни и ведения бизнеса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05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«Предпринимательство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расходов по муниципальным программам</a:t>
            </a:r>
            <a:endParaRPr lang="ru-RU" sz="24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801834"/>
              </p:ext>
            </p:extLst>
          </p:nvPr>
        </p:nvGraphicFramePr>
        <p:xfrm>
          <a:off x="0" y="1302108"/>
          <a:ext cx="9144000" cy="419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936104"/>
                <a:gridCol w="792088"/>
                <a:gridCol w="864096"/>
                <a:gridCol w="1008112"/>
                <a:gridCol w="971600"/>
              </a:tblGrid>
              <a:tr h="1198198">
                <a:tc>
                  <a:txBody>
                    <a:bodyPr/>
                    <a:lstStyle/>
                    <a:p>
                      <a:pPr marL="95250" marR="89535" indent="336550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2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озеленение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39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архивного дела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52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«Охрана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здоровья граждан на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развитие жилищно-коммунального хозяйства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44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«Дороги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01324"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10 174,1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8 827,3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8 887,9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</a:tr>
              <a:tr h="286140"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1005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</a:tr>
              <a:tr h="456747"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округа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учета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 утвержденных</a:t>
                      </a:r>
                      <a:r>
                        <a:rPr lang="ru-RU" sz="1200" b="1" spc="-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1005"/>
                        </a:lnSpc>
                      </a:pP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10 226,9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9 231,1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5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8728" y="285728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801834"/>
              </p:ext>
            </p:extLst>
          </p:nvPr>
        </p:nvGraphicFramePr>
        <p:xfrm>
          <a:off x="-32" y="1500175"/>
          <a:ext cx="9144032" cy="3989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/>
                <a:gridCol w="5429256"/>
                <a:gridCol w="928694"/>
                <a:gridCol w="928694"/>
                <a:gridCol w="785818"/>
              </a:tblGrid>
              <a:tr h="7143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45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02 0 00 00000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83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03 0 00 00000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системы отдыха, оздоровления и занятости детей и подростков в период школьных каникул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04 0 00 00000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«Спорт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«Муниципальное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9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«Энергосбережение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повышение энергетической эффективности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07 0 00 00000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похоронного дела на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08 0 00 00000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населения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85860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357166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801834"/>
              </p:ext>
            </p:extLst>
          </p:nvPr>
        </p:nvGraphicFramePr>
        <p:xfrm>
          <a:off x="0" y="1428736"/>
          <a:ext cx="9144032" cy="4170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/>
                <a:gridCol w="5429256"/>
                <a:gridCol w="928694"/>
                <a:gridCol w="928694"/>
                <a:gridCol w="785818"/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09 0 00 00000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«Предоставление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гражданам субсидий на оплату жилого помещения и коммунальных услуг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454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транспортной системы на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83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«Экология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системы информирования населения о деятельности органов местного самоуправления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имущественного комплекса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6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 algn="l">
                        <a:lnSpc>
                          <a:spcPts val="1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безопасности жизнедеятельности населения городского округа Люберцы Московской области»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«Молодежь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«Снижение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9215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Необходимость вносимых изменений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6992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Совета депутатов муниципального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Люберцы Московской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06.12.2017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149/17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бюджете муниципального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Люберцы Московской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годов» вносились изменения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Совета депутатов муниципального образования городской округ Люберцы Московской области от 21.03.2018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177/20, от 06.06.2018 №217/22.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749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Необходимость вносимых изменений обусловлены следующими причинами:</a:t>
            </a:r>
          </a:p>
          <a:p>
            <a:pPr lvl="0"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1.Необходимость включения в бюджет района средств, подлежащих получению из федерального бюджета, бюджета Московской области в соответствии с нормативно-правовыми актами.</a:t>
            </a:r>
          </a:p>
          <a:p>
            <a:pPr lvl="0" indent="3556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Уточнением и перераспределением отдельных расходов бюджета района в связи с необходимостью финансового обеспечения мероприятий по приоритетным направлениям.</a:t>
            </a:r>
          </a:p>
          <a:p>
            <a:pPr lvl="0" indent="355600"/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3.Увеличение расходов Дорожного фонда.</a:t>
            </a:r>
          </a:p>
          <a:p>
            <a:pPr marL="1614488" indent="-711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вносимых поправок изменились основные параметры бюджета района          на 2018 год и на плановый период 2019 и 2020 годов.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8662" y="285728"/>
            <a:ext cx="7929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801834"/>
              </p:ext>
            </p:extLst>
          </p:nvPr>
        </p:nvGraphicFramePr>
        <p:xfrm>
          <a:off x="0" y="1428736"/>
          <a:ext cx="9144032" cy="3898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/>
                <a:gridCol w="5357818"/>
                <a:gridCol w="1000132"/>
                <a:gridCol w="928694"/>
                <a:gridCol w="785818"/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8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«Жилище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7025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информационно-коммуникационных технологий для повышения эффективности процессов управления и создания благоприятных условий жизни и ведения бизнеса в городском округе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58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«Предпринимательство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270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озеленение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архивного дела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92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«Охрана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здоровья граждан на территории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развитие жилищно-коммунального хозяйства городского округа Люберцы Московской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1520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57290" y="285728"/>
            <a:ext cx="7429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Сведения об исполнении бюджета муниципального образования городской округ Люберцы по расходам </a:t>
            </a:r>
          </a:p>
          <a:p>
            <a:pPr marL="12700" marR="5080" algn="ctr">
              <a:lnSpc>
                <a:spcPct val="100299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разрезе муниципальных программ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5801834"/>
              </p:ext>
            </p:extLst>
          </p:nvPr>
        </p:nvGraphicFramePr>
        <p:xfrm>
          <a:off x="0" y="1428736"/>
          <a:ext cx="9144032" cy="2624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570"/>
                <a:gridCol w="5357818"/>
                <a:gridCol w="1000132"/>
                <a:gridCol w="928694"/>
                <a:gridCol w="785818"/>
              </a:tblGrid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целевой статьи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Наименования  муниципальных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Утвержденные бюджетные назначения на </a:t>
                      </a:r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10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выполнения плана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24 0 00 00000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«Дороги городского округа Люберцы Московской 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C"/>
                    </a:solidFill>
                  </a:tcPr>
                </a:tc>
              </a:tr>
              <a:tr h="492420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1005"/>
                        </a:lnSpc>
                      </a:pPr>
                      <a:r>
                        <a:rPr sz="1200" b="1" spc="-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200" b="1" spc="-1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муниципальным </a:t>
                      </a:r>
                      <a:r>
                        <a:rPr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программам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560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 marR="0" indent="0" algn="l" defTabSz="914400" rtl="0" eaLnBrk="1" fontAlgn="auto" latinLnBrk="0" hangingPunct="1">
                        <a:lnSpc>
                          <a:spcPts val="10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385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ts val="994"/>
                        </a:lnSpc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1594">
                        <a:lnSpc>
                          <a:spcPts val="994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200" b="1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10 409,4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86644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onstantia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6569968"/>
            <a:ext cx="2133600" cy="288032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7045897"/>
              </p:ext>
            </p:extLst>
          </p:nvPr>
        </p:nvGraphicFramePr>
        <p:xfrm>
          <a:off x="0" y="1500174"/>
          <a:ext cx="9144000" cy="3929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166"/>
                <a:gridCol w="7643834"/>
              </a:tblGrid>
              <a:tr h="432750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31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2034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«Образование городского округа Люберцы Московской области»</a:t>
                      </a:r>
                    </a:p>
                    <a:p>
                      <a:pPr marL="61594" algn="l">
                        <a:lnSpc>
                          <a:spcPts val="994"/>
                        </a:lnSpc>
                      </a:pP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56,3 млн.рублей, в том числе: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капитального ремонта  и приобретение оборудования для СОШ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№22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планируется 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54,4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внедрение современных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образовательных технологий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направить 0,4 млн.рублей;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закупку оборудования для общеобразовательных организаций - победителей конкурса на присвоение статуса Региональной инновационной площадки Московской области (в рамках заключенного соглашения ЦИОГВ) планируется направить 1,5 млн.рублей;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из бюджета Московской области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троительство пристройки на 300 мест, пристройки к МОУ СОШ № 59 (Люберецкий район,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г.п.Красково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д.Марусино, ул.Заречная, д.26), школы на 275 мест (Люберецкий район,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г.п.Малаховка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ул.Пионерская, д.19), пристройки к МОУ Кадетская школа на 200 мест (г.Люберцы, 3 почтовое отделение, д.50)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сумме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214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млн.рублей.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«Культура городского округа Люберцы Московской 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на поддержку творческой деятельности и техническое оснащение детских и кукольных театров в сумме 1,8 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948264" y="6554006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1325769"/>
              </p:ext>
            </p:extLst>
          </p:nvPr>
        </p:nvGraphicFramePr>
        <p:xfrm>
          <a:off x="-31" y="1357299"/>
          <a:ext cx="9108536" cy="3451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49"/>
                <a:gridCol w="7322587"/>
              </a:tblGrid>
              <a:tr h="642941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Спорт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обеспечение выполнения муниципального задания  МУ «Стадион «Торпедо» в 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1462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«Муниципальное управление городского округа Люберцы Московской области» 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128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числе: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осуществление государственных полномочий в соответствии с Законом Московской области № 107/2014-ОЗ «О наделении органов местного самоуправления муниципальных образований Московской области отдельными государственными полномочиями Московской области» за счет субвенции бюджетам муниципальных образований Московской области планируется направить 1,7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содержание органов местного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самоуправления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администрации  городского округа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Люберцы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32,9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беспечение деятельности МУ "Дирекция обеспечения деятельности органов местного самоуправления"направить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93,4 млн.рублей;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Уменьшены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ликвидацией администрации города Люберцы  в сумме 6,6 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8206566"/>
              </p:ext>
            </p:extLst>
          </p:nvPr>
        </p:nvGraphicFramePr>
        <p:xfrm>
          <a:off x="-32" y="1377953"/>
          <a:ext cx="9144064" cy="384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76"/>
                <a:gridCol w="5429288"/>
              </a:tblGrid>
              <a:tr h="836601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3012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«Энергосбережение и повышение энергетической эффективности в городском округе Люберцы Московской области»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из бюджета Московской области на устройство и капитальный ремонт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электросетевого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хозяйства, систем наружного освещения и архитектурно-художественного освещения в рамках реализации приоритетного проекта "Светлый город« в сумме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9017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похоронного дела на территории городского округа Люберцы Московской области»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5,2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беспечение деятельности МУ «Люберецкая ритуальная служба» планируется направить 0,3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проведение инвентаризации муниципальных кладбищ, расположенных в городском округе Люберцы планируется направить 4,9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59017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"Социальная поддержка населения в городском округе Люберцы Московской области"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3,3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числе: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создание условий для получения детьми-инвалидами качественного образования в муниципальных образовательных организациях планируется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направить 2,5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создание доступной среды в муниципальных учреждениях культуры планируется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направить 0,8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96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03949"/>
              </p:ext>
            </p:extLst>
          </p:nvPr>
        </p:nvGraphicFramePr>
        <p:xfrm>
          <a:off x="-31" y="1366177"/>
          <a:ext cx="9130340" cy="4491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228"/>
                <a:gridCol w="5580112"/>
              </a:tblGrid>
              <a:tr h="919815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2691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«Развитие имущественного комплекса городского округа Люберцы Московской 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 расходы на оформление документов для постановки на кадастровый учет земельных участков под объектами недвижимого имущества в сумме                0,5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41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жизнедеятельности населения городского округа Люберцы Московской области»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12,8 млн.рублей, в том 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обеспечение деятельности служащих МКУ «ЕДДС-112» планируется направить  4,5 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разработку проектно-сметной документации для строительства пожарного депо по адресу: Московская область, городской округ Люберцы, рабочий поселок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Малаховка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пересечение Большого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Кореневского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шоссе и ул. Карла Либкнехта планируется направить 5,8 млн.рублей;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изготовление наглядных пособий, информационных стендов, табличек, листовок, памяток, брошюр, видеороликов планируется направить 0,2 млн.рублей;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оказание услуг по предоставлению видеоизображения и техническому обслуживанию систем видеонаблюдения на территории городского округа планируется направить 2,0 млн.рублей;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приобретение оборудования для системы технологического обеспечение региональной общественной безопасности и оперативного управление "Безопасный регион планируется направить 0,3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3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03949"/>
              </p:ext>
            </p:extLst>
          </p:nvPr>
        </p:nvGraphicFramePr>
        <p:xfrm>
          <a:off x="-31" y="1366177"/>
          <a:ext cx="9144064" cy="4478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717"/>
                <a:gridCol w="4786347"/>
              </a:tblGrid>
              <a:tr h="919815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9835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«Снижение административных барьеров, повышение качества и 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городского округа Люберцы Московской области»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на организацию деятельности многофункционального центра предоставления государственных и муниципальных услуг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(в том числе на мероприятия, связанные с подготовкой к открытию новых окон) 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сумме 33 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38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«Жилище городского округа Люберцы Московской области»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на оказание государственной поддержки молодым семьям в виде социальных выплат на приобретение жилого помещения или строительство индивидуального жилого дома (в рамках заключенного соглашения ЦИОГВ) в сумме 4,5 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3824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«Благоустройство и озеленение территории городского округа Люберцы Московской области»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в сумме 74,1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ликвидацию несанкционированных свалок на территории городского округа Люберцы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 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риобретение и установка контейнеров под раздельные виды мусора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беспечение деятельности МУ «ОКБЖКХ»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планируется направить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49,1 млн.рублей.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расходы на ремонт детских игровых и спортивных площадок городского округа Люберцы в сумме 8 млн.рублей.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3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03949"/>
              </p:ext>
            </p:extLst>
          </p:nvPr>
        </p:nvGraphicFramePr>
        <p:xfrm>
          <a:off x="13660" y="1500174"/>
          <a:ext cx="9130340" cy="3633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461"/>
                <a:gridCol w="5629879"/>
              </a:tblGrid>
              <a:tr h="919815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9835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«Содержание и развитие жилищно-коммунального хозяйства городского округа Люберцы Московской области"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Увеличены расходы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возмещение недополученных доходов по вывозу и утилизации твердых бытовых отходов и крупногабаритного мусора в сумме 25 млн.рублей.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расходы  в сумме 29,8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млн.рублей, в том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емонт подъездов многоквартирных домов за счет субсидии бюджетам муниципальных образований Московской области в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12,8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капитальный ремонт общего имущества в многоквартирных домах городского округа Люберцы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млн.рублей.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49835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«Дороги городского округа Люберцы Московской области»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в 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169,1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капитальный ремонт и ремонт автомобильных дорог общего пользования населенных пунктов за счет субсидии бюджетам муниципальных образований Московской области планируется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169,1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млн.рублей.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ходы  на ремонт асфальтового покрытия дворовых территорий за счет субсидии Московской области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сумме 46,4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3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31640" y="0"/>
            <a:ext cx="78123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lnSpc>
                <a:spcPct val="100299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уточнения расходов бюджета округа по муниципальным программам</a:t>
            </a:r>
          </a:p>
          <a:p>
            <a:pPr marL="12700" marR="5080" algn="ctr">
              <a:lnSpc>
                <a:spcPct val="100299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03949"/>
              </p:ext>
            </p:extLst>
          </p:nvPr>
        </p:nvGraphicFramePr>
        <p:xfrm>
          <a:off x="-31" y="1366177"/>
          <a:ext cx="9130340" cy="3223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71"/>
                <a:gridCol w="5987069"/>
              </a:tblGrid>
              <a:tr h="919815">
                <a:tc>
                  <a:txBody>
                    <a:bodyPr/>
                    <a:lstStyle/>
                    <a:p>
                      <a:pPr marL="0" marR="89535" indent="336550" algn="ctr" defTabSz="914400" rtl="0" eaLnBrk="1" fontAlgn="ctr" latinLnBrk="0" hangingPunct="1">
                        <a:lnSpc>
                          <a:spcPct val="107800"/>
                        </a:lnSpc>
                        <a:spcBef>
                          <a:spcPts val="409"/>
                        </a:spcBef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Наименования  муниципальных программ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994"/>
                        </a:lnSpc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Муниципальные 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  <a:tr h="638244">
                <a:tc>
                  <a:txBody>
                    <a:bodyPr/>
                    <a:lstStyle/>
                    <a:p>
                      <a:pPr marL="61594" algn="r">
                        <a:lnSpc>
                          <a:spcPts val="1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Увеличены расходы  в сумме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,2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асходы 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компенсационные выплаты депутатам планируется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3,3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технологическому присоединению к электрическим сетям детского сада на 180 мест, г.Люберцы, пос.Калинина, корп.20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геодезических работ с целью выявления объектов, расположенных на землях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неразграниченной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собственности (муниципальных землях)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планируется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направить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 млн.рублей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Уменьшены непрограммных расходов на программные на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17,9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млн.рублей, в том числе: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исполнение судебных актов в сумме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0,7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млн.рублей;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-на финансирование расходов, по которым предусмотрено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виде субсидий, предоставляемых из бюджета вышестоящего уровня в сумме 17,2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млн.рублей.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8FC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577881"/>
            <a:ext cx="2133600" cy="280119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03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1115616" y="0"/>
            <a:ext cx="64807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 изменениях источников внутреннего финансирования дефицита бюджета округа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уточнении бюджета на 2018 год увеличится размер дефицита на 239,8 млн.рублей и составит 1 051,5 млн.рублей или 27,7% к общей сумме доходов без учета безвозмездных поступлений.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8610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Источниками финансирования роста дефицита бюджета на 2018 год планируется за   счет   изменения   остатков   средств   на  счетах   по  учету   средств  бюджета  в  сумме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1 061,5 млн.рублей 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городской округ Люберцы Московской области на 2018 год и на плановый период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и 2020 годов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8"/>
            <a:ext cx="1143008" cy="94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836712"/>
            <a:ext cx="9143999" cy="51845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0800000">
            <a:off x="132285" y="1261502"/>
            <a:ext cx="3267075" cy="323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22530" name="Picture 11" descr="File:Location of Lyubertsy Region (Moscow Oblast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2426" y="-387350"/>
            <a:ext cx="297973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1547815" y="94456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Constantia" pitchFamily="18" charset="0"/>
              </a:rPr>
              <a:t>Люберецкий район</a:t>
            </a:r>
          </a:p>
        </p:txBody>
      </p:sp>
      <p:sp>
        <p:nvSpPr>
          <p:cNvPr id="22533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2534" name="Прямоугольник 11"/>
          <p:cNvSpPr>
            <a:spLocks noChangeArrowheads="1"/>
          </p:cNvSpPr>
          <p:nvPr/>
        </p:nvSpPr>
        <p:spPr bwMode="auto">
          <a:xfrm>
            <a:off x="1901825" y="188640"/>
            <a:ext cx="7242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финансовом управлении муниципального образования  городской округ Люберцы Московской области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575" y="4500003"/>
            <a:ext cx="8880921" cy="1665302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Контактная информация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Руководитель:  </a:t>
            </a:r>
            <a:r>
              <a:rPr lang="ru-RU" sz="1600" b="1" dirty="0" err="1">
                <a:solidFill>
                  <a:schemeClr val="tx1"/>
                </a:solidFill>
              </a:rPr>
              <a:t>Царькова</a:t>
            </a:r>
            <a:r>
              <a:rPr lang="ru-RU" sz="1600" b="1" dirty="0">
                <a:solidFill>
                  <a:schemeClr val="tx1"/>
                </a:solidFill>
              </a:rPr>
              <a:t> О.Н.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Адрес: Московская область, г. Люберцы, Октябрьский проспект, д.190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Телефон, факс: (495) 503-41-55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Адрес электронной почты : </a:t>
            </a:r>
            <a:r>
              <a:rPr lang="en-US" sz="1600" b="1" dirty="0">
                <a:solidFill>
                  <a:schemeClr val="tx1"/>
                </a:solidFill>
              </a:rPr>
              <a:t>www.luberfu@mail.ru</a:t>
            </a:r>
            <a:endParaRPr lang="ru-RU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Режим работы: с 09.00-18.00, обед с 13.00-13.45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1772816"/>
            <a:ext cx="4436037" cy="194421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Финансовое управление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орган исполнительной власти </a:t>
            </a:r>
            <a:r>
              <a:rPr lang="ru-RU" sz="1600" b="1" dirty="0" smtClean="0">
                <a:solidFill>
                  <a:schemeClr val="tx1"/>
                </a:solidFill>
              </a:rPr>
              <a:t>округа,</a:t>
            </a:r>
            <a:endParaRPr lang="ru-RU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обеспечивающий проведение единой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финансовой, бюджетной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 налоговой политики в </a:t>
            </a:r>
            <a:r>
              <a:rPr lang="ru-RU" sz="1600" b="1" dirty="0" smtClean="0">
                <a:solidFill>
                  <a:schemeClr val="tx1"/>
                </a:solidFill>
              </a:rPr>
              <a:t>округе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505873"/>
            <a:ext cx="2133600" cy="352127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1093372" cy="8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бюджета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-32" y="1428736"/>
          <a:ext cx="9144032" cy="4097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14776"/>
                <a:gridCol w="928694"/>
                <a:gridCol w="1071570"/>
                <a:gridCol w="1071570"/>
                <a:gridCol w="1214446"/>
                <a:gridCol w="1142976"/>
              </a:tblGrid>
              <a:tr h="101894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(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№217/22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06.06.2018)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0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525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1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571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2 363,2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товары (работы, услуги), реализуемые на территории Российской Федерации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1 021,6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иным обязательным платежам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(работ)  и компенсации  затрат государства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73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8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74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 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58016" y="1214422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51520" y="0"/>
            <a:ext cx="7715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об изменении доходов </a:t>
            </a:r>
          </a:p>
          <a:p>
            <a:pPr marL="99060" algn="ctr">
              <a:lnSpc>
                <a:spcPct val="1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бюджета округа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0" y="1428736"/>
          <a:ext cx="9144001" cy="42948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43372"/>
                <a:gridCol w="1000132"/>
                <a:gridCol w="928694"/>
                <a:gridCol w="857257"/>
                <a:gridCol w="1071569"/>
                <a:gridCol w="1142977"/>
              </a:tblGrid>
              <a:tr h="1357322">
                <a:tc>
                  <a:txBody>
                    <a:bodyPr/>
                    <a:lstStyle/>
                    <a:p>
                      <a:pPr algn="l">
                        <a:lnSpc>
                          <a:spcPts val="915"/>
                        </a:lnSpc>
                      </a:pP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№1           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№177/20 от 21.03.2018)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уточнения бюджета №2             (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РСД №217/22 от 06.06.2018)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 уточнения №1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2018 года от первоначального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принятого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lang="ru-RU" sz="1100" b="1" spc="-5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 № 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принятый бюджет (РСД №149/17 от 06.12.2017 )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 поступления, в том числе: 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4 892,0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бюджетам 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5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125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3 951,9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ts val="1060"/>
                        </a:lnSpc>
                      </a:pP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бюджетами бюджетной 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ИМТ, имеющих целевое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назначение, прошлых лет</a:t>
                      </a:r>
                      <a:endParaRPr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8 935,4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9 205,8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86578" y="1142984"/>
            <a:ext cx="1500199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158" y="285728"/>
            <a:ext cx="764386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0" y="1643050"/>
          <a:ext cx="9072594" cy="388336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66"/>
                <a:gridCol w="3136229"/>
                <a:gridCol w="901527"/>
                <a:gridCol w="837132"/>
                <a:gridCol w="772738"/>
                <a:gridCol w="965921"/>
                <a:gridCol w="958881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b="1" kern="1200" spc="-5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4 523,2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1 585,3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1 364,3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1 840,0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1 03 02000 01 0000 110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1 05 00000 00 0000 000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1 05 01000 01 0000 110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1 05 02000 02 0000 110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1 05 04000 02 0000 110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357298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844" y="142852"/>
            <a:ext cx="764386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0" y="1357298"/>
          <a:ext cx="9072594" cy="421484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66"/>
                <a:gridCol w="3136229"/>
                <a:gridCol w="901527"/>
                <a:gridCol w="837132"/>
                <a:gridCol w="772738"/>
                <a:gridCol w="965921"/>
                <a:gridCol w="958881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бюджетной классификации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b="1" kern="1200" spc="-5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333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1 06 01000 00 0000 110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1 06 06000 00 0000 110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1 09 00000 00 0000 000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и перерасчеты по отменным налогам, сборам и иным обязательным платежам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1 12 00000 00 0000 000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1 13 00000 00 0000 000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 и компенсации  затрат государства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1 14 00000 00 0000 000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1 16 00000 00 0000 000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86578" y="1142984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Прямоугольник 7"/>
          <p:cNvSpPr>
            <a:spLocks noChangeArrowheads="1"/>
          </p:cNvSpPr>
          <p:nvPr/>
        </p:nvSpPr>
        <p:spPr bwMode="auto">
          <a:xfrm>
            <a:off x="1403351" y="760415"/>
            <a:ext cx="9779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Люберецкий район</a:t>
            </a:r>
          </a:p>
        </p:txBody>
      </p:sp>
      <p:sp>
        <p:nvSpPr>
          <p:cNvPr id="38916" name="AutoShape 2" descr="data:image/jpeg;base64,/9j/4AAQSkZJRgABAQAAAQABAAD/2wCEAAkGBxQSEhUUEhQUFBUUFRUVFhQVFBQVFhcUFBQXFxQUFxUYHCggGBwlHBQUITEhJSkrLi4uFx8zODMsNygtLisBCgoKDg0OGhAQGiwkHCQsLCwsLCwsLCwsLCwsLCwsLCwsLCwsLCwsLCwsLCwsLCwsLCwsLCwsLCwsLCwsLCwsLP/AABEIAOAA4QMBEQACEQEDEQH/xAAcAAACAwEBAQEAAAAAAAAAAAAFBgIDBAcBAAj/xABHEAACAQIDBAcDCgEKBgMAAAABAgMAEQQSIQUGMUETIlFhcYGRMqGxBxQjQlJicsHR8DMVJENjgpKisrPhNDVTc4PxFiWT/8QAGwEAAQUBAQAAAAAAAAAAAAAAAgABAwQFBgf/xAAzEQACAQMEAQMCBAUEAwAAAAAAAQIDBBEFEiExQRMiUTJxBhQzYSM0UoGRFSRCodHw8f/aAAwDAQACEQMRAD8AfLVRLJEinGyVtSim5cDviOTlMJvK57XY/wCI12tqpRox+xx1691Z/c07QHCrKWCs+w38nU1mmT8Dj3g/AVga1D3RkdBpM+JIezWEa76PY+FECXYTiv4qmh0DINzr1aJjIBJxPjVeRIy4UwJ7akIVt4l+nHeg/wAzVRuey/b9GZaqllHmJHUbwNOhvIL3a/h08gg0FpgTzL1h4GnFEg2hpEqZOhGIJSDPCnZTjnqimEz5xpTgnkdMEyTLenGRUaZjluUUwhjArVMYjakIpnNgT2A00pNcoKMdzUfk5tJh0DI6AhJUEgBNyCSQwv4g11OiXbrUG34eDmdatXbXLps+2iugrWp+cmU+MM0bkTZcXb7aMPSxHwrL1iOaG74NbS5+9o6UOFcydAyUXA04JbhR7P4qmh0Aw846tH4GADizGq8iXssU0IJYtIQsbzD6ZPwH3GqVz2XrZ8GOMVULR7OOqfA04PkDbrjqsOxj8TTyDfCD1MAROjDzp0PE9nHCnYaPiKEcqB1pBnwbsphYJDjSEz6SnBwVxCmwGWSi1IZFTjWkOSzUwhmXhWqYx4wpDPoxbUfLFIexGPupp/SWLdZqx+4h4NM2Dw7c0aSM+F84+Naf4fre+dP+5V/GVsoXEZ/JXjx1RXVxOJkY9izZMVC39YFP9rq/nVe/p7qMl/cvWMttVHWhwrjjqGTi4Gn8AF2GGg/FU0OgWHrdWj8DADGCz+NQSJInyGgGLxSELe9C/SR+DfEVTuS7bA+OqZbZZILqfCnBAe7R1kHY7f5jTyJJdDDamZGVyDUU6HieyLY07JEe/pQiKJBrpSCR6iXpCbwSQWpheD5xSEiqI60gi6UXtSGRQy0hz61IQ0qNK1DFPDSHQI3nbLhZz/VOPUWoZv2l3Tlm4ghN3b62EnTnG0co8L5W+NHpFXZfRX9SLn41tnO3jUXgjjx1a7yOZdHl0wFOxWzDipDDxBuKVVZi4PyS0JYkmdlhcMoI4EA+R1riJrEmjr004ouipvAxdh+A/F+dTR+kBh9eFGMAtpixB76hmiSJVEajCaNIpmB5F7eoaxH8Q+B/Kqt30i5adsGJVMuFx4HwphgDu9/El/GfjRS6D8DFQkRXKbFfH8qJBRLJFvrTskI5aEcgRrSEfBgKQ6PQb0hmfGmEjMDThl2bSkIrakIlkoRDMgrVMU8pDoA75X+ZzW1JAHlmW/uvUVZ4jk0NK/mYCjuU30/RnhLG8fmVuvvX31Vp1PTqQmu00dT+I6Hq2Ml8EtpDq/vlXpVNpr7nh9RY48g6DZTygsLKg9qRzlQduvPyqne6nQtU1KWZeEXrDT691LFOJ0rYEqth4yrZhkADWtfLpe3LhXJ+p6jcjqJUXR9ku0E4aPHBH0e7OnDhwP6OXIfGyt8GFTJYSAfeBlThRDAbay6VHNEkTFh2qENmxaZggLexdIz94/Cq10spFm24bBEdUS6XW0pxgFsMWmlH3j8RTy6D8DEKEiITL7PjRIdFzGwogyC0LCRXJxphyhxpThItg4UwLJkUwkZSKcNEgaYR9fWmETz0sCGVK1TFPGpxLGeQHvdPkwshIzXstr2vmNvPjw7qq3GXBI0tKjvuYvOEhS3c2PiBJFL0ZRVdWLv1AADqetaq3M1sgss6rUtRto0ZQlJPgMbwyQYdiSvTO/0iqerGqvcqWPFtK1J6vcOkqMFtaWH8nF6X+GleTdWo/bngXIek2gzqzkFELxooAQZT7ITvHA9tZNSe175PL+fJ2FSjS0+inSivhj/sRkyEIQVzXBHCzANf31bsZt0/d2cjfuUqjlIKQmryKPaAG7OP/wDsMbAebRyr5Iqt+VaDh/BjIgUv4rR0ePhUD7DBm1V6poJBxBGENQEuAglMNgD71j6Nfxj4GoLjomt+wHHWei+zQlOAwBs02xco8/cKIk8DGKAiITcvEfGiQSIOxog8F0R0oWOVz0kIpK0mFknHTDMsBphGYoaQRORNKcSIBqEcttTiGNa1DFPGpxIWN+NovBEhjsGMgAJANuqdRfnVzTrSF1U2VFwVru4nQpZg8MSJMU8pvI7OfvEn/wBV11KzpUYJRivucnXrVKj9zbDko+c4S39Lhhp2vB+ZU28q4/XbJ0avrRXtfZ3v4P1hRat6j+xPdcOMOSUcqDmikhytJGSNVK8bHv7eVcvX2OaTf9jqNR2zrYTxnvPCf2Ce6uL+kmj4ECNzoASzg5yQNBy0rSsuUYupUkoxkvt/gaojWgvJieTnMOP6HbxJ4O/Rt4SRKB/iy1t04brNZ8FGb218o7hFwFZn7suMw7RXQ00goi9hTrbvquThSOmABW9I+h8HWoa/0k1H6hfiNZqL7NCUQDAODW2MfwpyTwMgoSIrn4eY+NEh0Q50RMXRcKFjEJeNOhFb0hH0dCOWCmEQ50455OKYSIqKYIllpxhjStQxj5qT6Ysidv7GHOGjZwgaVrueC9XifX31raXJwk5L4KF8t8FFn2M3ViXDdJCekGUMJbjVterlvYKdOGoNXY6jVVbMuusFSWnxdP29gKCY4Zs3F0Oq/VsdGU9ulxartxRd5ScX9L6+5QpT/J1E8+9GjAdDDK6dJiAs4DRCLgyNwXQXzDUeVec3dCcJbWlmPGT1GNxK+toVo44XOQlsWDo8TquQmMDLxATMWjU/eABv21JY1cvBQvpqdDC8DfFWv5MWUcYZyfbxtthj/Xw/BK6C05tf8mVXeK6P0JFwrIZeMuOXShkFEWotHYd9VywE4qYAG7zj6A9zL8f96hr/AEktH6hdirNRoM0R04DAiaYxvwiixwSeBhoURlc/DzHxokJE1UEU4Z7GthamY5CZadDlbCmYj2hHJCkIqHtUgvB7iKQkQRr0hFt6QhgStQxT1qTfAgfjMPCzr06K+jKhIBKuRoQDw4HWrFCc4L2gzpxqPB7jZpyipGi6FSM2UKVQ9YIAdOR1tUyeZZl2P6eGtvaA0OGw8LzZlE+YXXMV0ZrEJcmyt7Wp42PnpwqVqiilwkZNRUIyk3zJiVDjGKNkOSSAtJGRx6JzaRR+E2I86ztdsdm2r4ff3N38MXkZTlQqP2vo37v7wAyQo9yzOS8jG5Z26qqO61q52FHbNSidHqFjiLlDhHR4jp5VrR7OWaaRyfeX/mzf96D/ACx10Vn/ACv9mZNx+sj9DRcKx32X0U4saUMgois+khqCRYXQRhNMAYd5B/N3/s/5hUNde0lpfULMVZpfNMdOMwMYz880F7qOHnRJNhbkkM0eH7T5D9amjbtlV1sGLaOKijFmLX+6pb4C1SflsCjVyVYXaCMbKb+It51HKlgsKeTWpqFhpHklMOVFqTHPkphFi8aYRTfWkEeyjTWnGPlItTMfBHNTZEMaGtUxT1qccX9upLN0sGGIWboQQTf2WchsvY3VtfiKlxKMd40KijUwzBg/nUOz0iljIMTkPIDmIgLFuWt9beFXrFxqVG5L7ZKupzltcqRPEYiKWJgrA3Ui1wDpzsRe441txg4PGDmNzfnk55HijFKr8QD1h9pToy+YJqzeUI1qDhIu2dZ0qsZrtG6TDxYVwzEyOGDRoAVyrmBVpL8/u91cTZ6fVudzj9MXydtf/iFOEaaXL7Or4ZrgEcx8aPG2TTM3OUcr3o/5q3/dw/8AljrobL+W/szJueKyP0LDwrHfZfI4kaUzHQqYoWk8aryLEXwb8OabwCZd4B/N5Pw/Ag1HV+gkpfUKkJrLNA1RU8VkT6LenjS5A1OhbgW7geytCnFRRVbyyWDmaT2M3p+dSpjbMm+DYYvmkOY8gb6UMmySGEVY7ZqjrKApHMaVE5fJJt4yih2swU6Ei/ce2hrU1jKBpTecMqlNVMFkpIpZEepTCLRTCKJONILwTl4UhFSNpTMcjamHGZDWsYZNqTS8i8GDZ+JSPFTPIGCrDHmkZbRqqliAH5sS/Duq/Sg501t7yVqs4xeX8Hs+2UmLrg1bEFwRopCKWFuu7cPDsq1+WlD3TeGV/wAwqnthyKG9ezI8POY4jpkUsvHKxGo/PWtyyqyqwzMxb2nGlPC4b8C7FhhEpxMgFgSIUPB5B9a3NV4+NZOt6j6f8Cn35N78O6XK7qJyXtiYcPN84UxSNeTUxSMfrNxjJ7CdR31h2N47eWM+19/+Tptb0n1YKdKOHE6nu7MWgjJ0OQAg8iBYj3GjqNOo9piR+nns5rvc+XaTt2NC3oiH8q6Gx/lv8mVdfqn6HwjXQHtUH1FY8+y+iWIGlCEKu0xaQedQTJ49GvDGh8DFW2xeCX8DfCo6n0B0/qE+A6Vlmii52NrAXJ099T28csiqPgY4NiqFBkNzbW3DTlV6fCIKfZvw4VRYC3dQImZeXo2RpA3aCEjh51FOJPF8A5lDFO1Tr4EWNO+YEb4kbVwCcxf1qklkNz5J/MY/siltFvZ98xT7IpbRbmeNhE7BS2i3M8+YJ9kU2wf1GeNs5Dy95pbBvUZU2yE7/WmcA1VI/wAkJ3+tDsF6ppTjWoZhN6XAvAhbdkjTFu0pDB8qhdXCIiDMcgI6xbQdnGtS09erDFNfT/2Z166dNpzecg6Pbk0cZiicxx5maymzHNwuw46eFdHG0i8Sq8tIwXdTWY0+EX7EwQfNNMxEKe0x9p2P1FvxJqjqup07Okow+t9fsXdK02rf1UnygDvHtBp5bkBVUZUQcEQcAP1ricuUnKT5fZ7FbWdKypKlHjgtzrPhAiRWeADrgC7OTwFtdQCfKoVFxqNt8MypKVK43Z9r8DnuJj+lw6km5VmU95HP3itOjgwtQpKlVeOmIu/P/HTf+P8A0lrqNP8A0cHM3n6h3XcnGdNgsO/MxAH8S9VveDWZcw21GXKE90EGpRpVcmFfbK9YeNRVCWBbhTUa7HZLaQvE47UYeoNBNcMem/cI+HOgrK8mmjZFy8R8amovE0BUWYjYs+g7CLg1fk8orQ4YDxe9IicqEDjna5IF7XIHAd5pJhsLYDayzKWTgvEdnOlkLaJm1d5pXlKqQFAJEdmuQPrXCm3maT6GceQlsvENZekGV25W5Am/uqBvCYbQc+cVXyLB984pbhsHnziluHwROI19PzpbhYLFnpZGwTE9OmLBNZacFolnpCwZhVwpk3NOll4Fx0zm+2NjSSTzyw2lBc5lTWRCNLMnG2nEVvaZq9vGKoT9skZOq6ZcRaqqLcX0Zdl7NMrkHqIgzSORbIo43vz7BWnf6nTtqLqJ5b6X7mTZWNW7rqlFcmyfEfOZY4IhliUhI18TYyN2sdTXn1atOrJ1Z9nsVjp9LTLXKXKXIX3rx0WzkWGBFaRluSwvp9puZJ7Kz6UHXeW+DNt6dW/m6lVtR/YXMNtB5UvKEUHUBFygdjkX1PZ3D7wqxOmk8RHrUIU29rbDG5dkeZA17vmbSwD2AcA8/q61q2cnKBi6hLc02KW+/wDx83/j/wBJa6vTf0zm7z6zqXyPY7Nh3iPGNgwH3XH6g1X1SntkpBWFTMXEf2rLNF94Frbq8PGo6iJYM8wh0qEJmjEi6MO4/Cmk+GBHiQgYbgKy5dmrHo2wuRwNj2jiKaLw8jhbZ+IZ7pINFtZu0MP9q0E8xIdqTyVTbsQ5g9i1mDjXTMOBt5870S4ElkK7Nw4S4AAuNQLeV/Wn7CkYYYA3G1xxFDnAeAJvBtRIPpHOVFFr2J52HDtJFROm5cIGUlFZZ9s7bsc65o3DD3jxHKq9SnOHaBhKMllM2fPBUYbR4cXS5HwUvjdRSyNguXGUsiwXJjKWRYLkxdOpDFvzsU+4bBoU1omeWOaTY5yvageLFSEFlbOWUg62bUG4rOcotNHodiqVW0jGSzhDXi51MawYknPLEhlkUdZXDFo8wHtWBsa0bfTa1zab4f8AFvCZ5/X1WhY6nupx4AuFwcmFxUVwG64KMCMrqeBDeFZlVNJxlxL4O4d3RvrSUqb4aNvygbHMmJSXXo2WzcAQy8E7r348OPZVe3qKMGvJl6fdqFs6T7zwKW0sX9JHGn20J429oFVtyHP07KtQjiLk/gkcP4cpM37tzMm0pEHsEufAkjX8q0LRrajGv6adGM0C99j/AD+b/wAf+ktdVp36a+5yd39Y0/JhtHosUgJssimM+J1U+o99WNQpbqLfwU7SptqYO1mub6Zvdi9t9dKCoSwMuDOlQBM3ONDSa4BX1HPo9Ce4n41lz+pmpD6UaYzQBGtdoiMqGNszAKbfWOgB7BVui5SInjIcgfnVhDpoC7wbZkwqmRAsl7kodG0FhY8OVHGLBnURh2Dt/pMzTFQ7NoBoApGi68Tx9aUoiVRgH5UMQPm7JzYoB5OrH4U9GPvyBcP2HPtkYh0CshKsNNKv1KaqcNGbCbiNmC3kbhKP7Q/MVnVtP/pLlO7/AKgkm11bgwPu+NU5W9SKLKrRfR6+NJqHa88kmcm6CcnwpNDo3RMaAct6Q0hz7pjSGGOtYyyyU6eVA0PjJz/CzDGYxWZcqRreTuWK7G/i2nnWZSpPLiu5M7OtP/T9Pbb7K8ZiTK7OeLEn9PdYeVek21FUKUaa8I8cr1XUqSn8s2bPxoy9FMueE8vrIftIeR7qz9S0eNzmceJGhper1LOa54+DbisWYwI5m6WGTqxTdv8AVSdjdhNcDXs505NNYa/7O6hUpXdNVaHDXaF+HZmHw7tiJJs9iSqm2bN3gak3p3UqTioRQUq9asvTxgG7vzWxKSuLNOz5F+4AWLeFxYeFbNpRljMel2VdTrwhGFBdmPfKQNjZGHMR8QQf4a8QeFdVp6/hI5K6+tmrZEpXKymxWxB7weNakoqUXF+TKb2yyj9A7IxongjlH11B8DbrDyN65KtTcKjg/B0lGe+CYP28vVqCRYgDcCdKrsNhDlS74A6OYYraiozgdazsL8vaNBHTpzeSz+bSjgF4rbUh4HKO79eNXqdhTgueytK6k+mJ+8W2JG+u178cx0Pb40bpQisJAKcm85Ok7m70vNAGlU5lORz9pgoNx5EetUK0XFl+hNTWDVJsXpWMknSyBtQoYqLdmmo9aHfwT7EnyXJu6lrmBEA1zMSzXHexJ7KaUn0E0sZOdfKFj+klVVNxbN43OVT/AITVu3p4WWZ9zUy8C9giRfxq6n8lNh7D8NaIZlxhHhTOCfY6k10Zl2xlJUXZe2qVxap9FmlcNdjzsuNmjVlUsrAEMtjceWtY847HhmjCe5ZNykjirj+yahwEmXpMnNgPHSlyLJZ00X219RS5FkPXrVM0jj5LRub2sjG/ZZTrUcuiahDdUiv3ELZrGPBtIx6+KfLfmY4zdj5tVnQrX1bre+oln8ZX22EbeLM1duuDzlcE4n1p9ueRJtkNp43J1XGeJwM6e8MvYw5Gs6/0+ndUspe5eTS06+qW1ZSi+PgXv5N+lOY3iA6QyD60ZOhH3jwt21x8KE3U9JLk9Gnq9N2zqpYbK5cczYqOQWS0iKg5It8oHleus/Jxt7Xav/pxKuZVq++RZvXf53Jcgmyajh7C0WntOkkvAN1BqWfk1bMPVHhWquFkxp/U0dW+S/aeZHgJ1Trr+EmzD1t61harSxJVF57NXTauU4PsZ9srdT4VjSRrwAeAOlV/JKT25ijHhZnHFY2t4nQe81JTWZkU+DjofTy95rVUcdMrNmad9DTNjpC88AZrnXXQULSY50z5Ltl9Ph8Sq/xInR1BPESIQVPZfohbvWq1enlE1GeyRsm2jLhywW+nFX0y9xrOcdppxnvLditPjRmkOWHW9tC48eQqenTz2Vq9bbwcu3inE2KldfZzkKOxE6iAeS1oRWEUG2+TEi9Ud5v76LAgzCdBRIFn2Nl0t5UmPHIKkdTovAcTwUW7T+VRSDR0PcHF5sMRr1JGA48CFI95NYt7HEso0bd8DL87t9Yjx0qo8k+SxMd94H0ptzHLPnY+76Cm3CCNahnGbb9zhZQOJjZR4sLD41FUeItlmzaVaLYl7XlUOIxosKiJezq+0fNr11eh2no2yk+5cnJ65du5upc9GVLnuHvPhWyzKLIWHCheR0Y94B1R4UUXhYDp/ULceLfL0eY5L3y30v21B+VpeoppcmpKrNw254KMebWPYQfQ014t1JjWz9wQ28g6VivCyd/FFNYmlV9s5U2dJqFpusoVo+Hh/wBzZso9UV0XjBxtRYmxm3Y2n83xMcnK+Vvwtof18qr3lL1aeCS2qbJ5Ot4/VSfSuVmsHSU3kXsEarMsAzf7EhcGVvYuwFu0DU/lU1vHLyQ1DlrPoPAfCtDJXwUk3FIcyRwC5psCYz7obdmwa4r5suaaVIFTTMFytLd8vOwagkssWeDXhMNiMQl5JWldgbtIASDzUm2gvy4d1WVbwksgfmJx6LsPvNNho58PIemAjcJKFAaOQiyI1hYrr5WHG+kEqcYsOM3Ls58kP77raUsDoqBu+Xkpt6f70w4QmmyISfAd5NE+BuwSjtK+UEhR7bD3ge+o+QujamGBAuLW1C8lHae+nwJMc/k8xAVZlH2lbXsta4rJ1COC/bMc1l7l8hb4VnFsuR15oPfSUgcFv0f2F9BT7kNyaWNaLKJi3ixfRYZ3te2WwPC+YW99j5VLQt/XqKHgirVXSg5rtHP4mvqdSdfM8a7eENkFH4OMqTzJyfZOOXWx/d6PA2TQvGmY5m26vUFKm8EkeJIUYzrT55NGXR9tAXU+FRVVmLQqHEjXNJ0mvbHH/piuLVV0rpSXeT0axoq506UP2f8Ak37J9kV28ZKaUkeYXENtRxfgMItxwp2RI6du5tPpsIgOrJ9G3boND6WrmL6hsqtLo6Gzq76efJTEcrNfkTWY1zhGi5LBzXfPbZmZ7klBpHYcF018bi/gRV+jT2rJVlJtirFiMyDuuPTh+VSAmhT1aIbJZEulIYc/knwYfFysfqJHp25jJ+lBMdDFvdGuCjncC6ycvvPx7+3geZqak20RTXIA3zRIcBDGmrTt0jtpdtL38PZoGsvkOKEBrKpJ4AX9NaZkhl2XB1cx4tqfOmQjNtya5Vb2AuaGTEi3A5Vj1IQE8eZ/WnWBGgAnRV6o7dL97fpTjIN7mzOuKCizBgc4I0CgXv3WNreNUL2KceS3btpnRSsZ4qR4GsVcl/klHhozwZx++40uB+S75iv/AFG9D+tLgWWbCa0mZ4D32f8Amh73Qe+/5VoaYs10U794osT4RpXXs5BnkwpMbyXQyXA7RTBo82vrH600SVfUhOj4mkuzSfRbMLqb9lKfQEHiSK9lyXUd2nppXC38dtaR6hoDxbIN7LOh8a7Ky5oRf7HmmsR23tRL5DGGNWWZyGfcrH5JzHykH+NdR8WFZeo0t1PcvBo2FXZU2vop3s23laSOPiTZm7BzUVh06GHlmzOeRCxZJFm9at+MEIBjGVyOR6w+BoOgzfFJwFEgWblohh4+SWdY5MZI3BVgHmOm0HqKCSyLoJ76oZ4QXFi2t9NRrlXQ30tfX7XpPRRDJnP9t49pEgjb+hQp/iNv8IShqLEiSn0BNpeyEH1yB5DVvhbzqNkiLJGCi3ZTDi9tSTrA/vWopMdG7Z0Jazvy0Udnfbto48jMPxLpwsOz8z31IgSODxBilWQX0PLmOY/fdVevT3xZNSnhnRMMyuoZZGswBHn61z9SOyWDUhLKNkWHJ9mQeY/9UHYWTR80k+2np/vT7Rsmlq0mUADvsf5qP+4n51oaSs3CKGov+AxThOldd4Rynk8ka9IEhE9jekEma9pC8N6CJNDsSyetTZ5NNdGtx1KeXRBH6zJsvQH8RridUWLhnqH4df8AtUGtlHj4mussH/Aied66v99U+4ZwzVbZlR5LGxHRMpBswOYHsI4GqF3VSjhF+0pNvLB08xJJPqTWUlwagJxeIAvcilkJIATYwZ1t229R/wCqjcgsGxJwCPEfGnTGCBYijEOXyYYbP07E9UOotyJVb3PhmoHywZDtvDDdACNB3KMtl1JsefHzqxT4K7OVbTUCZ+4mhn9RPFe0CyveUtyQZR4njUTDRknxFyaFscEY5rmgmOho2XEMi5SCLCpodAyCNtNaIEzYhaGQSGjdTEO0ZVQCEbnxsdbfGsS+ppSNK2k8DJC0oP8AD9D+oFUMFk19M/2D6r+tOLBqY1pMzxf32b+bqP61fga0tIX8fJn6l+ixVjFdZ5OUZ49IYhSHNTyXiK9nuHbQ4wSwfOBNvdiaj8mr1E3MPo71K1wV1+pgxbP4H8RriNVa9dnp/wCHM/lV/cM7L5+JrqdNy7eLOB/ECSvqiChlCgnn2cakuK6guDOtqDqMDY6aTiWkt3KP1rFnJyeWbkIqKwgXJiRzci/DMLel+NA2Fgw4jDg6lr0I5DZezBNMsa37Wb7Kjn+VV681TWSSnByeD3GKUYqeKNb+6aOEt0UwZxw8Bl5ABerCawBydD+SuH+alyL9JITbtBNh7h7qFdgSG/aS3U3F+Ibqr9J1QM3Hh+nhViJCzj+2ZQsspPJm91RzeGTw6F0SEjx19daiyGVSAAXvahEC8U9+HCgkEkGNkSyZRZlUeGvqakgwWG4pnPBgfFdD5ipASM2JINpEseTA5k9eI8xS7Y6DW6GIt0gIN7qdBy1FZGorLTNC1fA54LGi/wBYeRrNRbYT+ed599ECTY1oFEA70wmRYIxxknRR/a0/OtHTJbZt/sUNQjugkLs2HyOyA3yMy37cpIv7q6mnU3RjI5ipTxKSMstSERAUhGmFQQfCxpmFF4YrYuDJIV9PCgfPBrRlmGS3NeKw45rW/Ooq9ZUo5YqVLdWRRh4ctxe/O/jXD3tZVKjken6DScLZL7kTjnEgij0LHVjyvxIrbtLyUbaMYnI6zZxd/OUv/eBjgjygC5NuZ4ntJp3OU1yU1FR4xghNH+7Uhxc2vhANSbKeIGoHfblUckGgI8JHsWIPC3E9gtzNRMLB07Z27QwUMOYfTSqXlPYb9VPAAgeNzWVeSbeC9apJZFbezZMjTjoUeQyj2UUscy6HQDssasWVb2NMjuaeZJoz7f2Li8NGr4iCSNGtZmGl7cDa+U9xtV1VEys4NHVdycBNh4EQgFAL2ABJ6tyAD36edSwIJDNLFfgLEDQ5BomZboPID07qsohZxLe/qzTC2W72sdD1iONQVOyeHQILgC9AGY2jkk9kEjw09aFodGnD7tyMesVUdxuaSpi3BzZ2EWNcoWx79b94vUqjgDJ70QBvYC/1l0PnanEetIfZaxB4G1r9xHI9/OkOlwbd1sRklexydW3jrWZqH0ouWh0DZ+IzccrehrIL4UsPsr6CiBF7+XH7F9D+tW95D6SNGyJ+nxWHzAfRyGTTmURiL377VLTuXTT47IKtspY5FnEyDOx7WY+pvWxQ1dqmltM+voilPduMszA1ejqqf/EqPQnniZUo76k/1OK7QD0Op4ki2NwONM9VpA/6HX8NGHbCLJYr7Q7uVNHVKL7J6Wl3EXiRniw9h3njWJe3criXfCNa3tFSXJQYGzE200+FZU4SZ12mXNKnDEpHkeFBdXbTKblu7sqa29SMseCvrErapSc0/cN+xdmrLD85mkEGFuFErAlpW5JDHxcmx17uBrVnVUejkduefI67E3Xwc8ZboMQovZWmfKzgfWCKeqPGxqtK5aJo0g8mHgwkbvHEqqo6xVRew43PE1VlNt5LEaYKm3ZwiP8AOYoIgzkNmCLxI0ZezytRb+BpwJvsVZ5EeTVI79X7TG1hfsqGccvIVNtcB6CIIAFVUHIKBRqOAnyTxMIkUqwBBFiCLg91jxp+hsIAy4ZkFkNlFxlIBseVv96mpV9rIqlqp8pgPam34oZhC6MC9itkXL0hLdYtfS5I1PYe+rsLuLKbtJp9irv1uwpePE5i8c4BuBkyyILMhAJ7L8e3sp4T9R5Ft2cC9DgEXgB3G16kwCy0hdQQPLS9IREOALU+BEHc86Q5SslhTCKmkFM3wOb91X6zsQG4DX/asnUJZwi9aofdmxRt9Sx7qzS4Eci/e9TT5Fghhdz3b6rHv0A9da0VRKTrm3A7tthpWkLpZYpCOuC18h1ItwoKkNvkNVNyxg5/iogGIzA2PEcD4UoNotYW1IyNH31aiyNwWSPRU7YtmTVg9izTMqxozZiADbTU8SToB30yjujnIEq0KfGRjTcPoC5xDo9lsiqxW8jXC9a4NwbaW51TuZbO+QoVt/QlzYSRGKsLMNCDSi4tJlmTeCsxNU0GRyz4K8SwQK0i50DjMvDqsCpN+RsTVqDKlxHKGj+U4sVtDCdCwfDYVREsdtEZ41cTEdhvlvpYrbnUdX9iCgvdydWXF3VSNQSBpyvwqtnJbaSZVBKGeSJjf6wGmqOPfqG9RTD9ALZlkwE0MjhWw4lj9sZlVSTCb30OXJxp8DvlktgbagkEMUcwkPR5jdutmA1Bvz1b0pmFhIMiVivUsS9zc8FS/E27BbTtp3yB7T044RkKTqRx0F+0gUmJRRixGILN1Rzux+FAPtS5CWwiuaUHLe6m54lcvee0mpKKj5K9eLXKA28MEWJjxmHjILR5J1y2sJCvWUW7bC/4zVyjJKRWkuMs5GDbThV37EJnnGuhpCwzFiJgdG6p7aFsLBhkxciaXBHbQZHwUfylc2JFM5D7WRkxg5Ghc1jsJQl8BbdqQliWDBDzHJh2i9Zt3JS6LlCEkP2ypI116UjuOnxvWey4osL/ADuP/qL/AHh+lMPtZmxO8GJkFmne3dZf8oFXnXkQK3gj3Y98mJcsSRAwv+I2qOTbHcUmhdmh8KkiyZoztD3VYjICSNGBwgMiiQFVGrXuNBrz7dKNPLIpy2xyhs2ZvjDEXdrLFfKoA64swTReYFr9ut6lprL2mZWpZe7JVvlvJhZ8oQ3WQZeuGjQ62zhgOtxJzfdBFDKjnOSanJoX9rSifKytnZXMRIB61vZOvHQgX52rKgnGbTNSEsxyDHUBmUHNlJBNrajjVtDJ5IYyDMlrXF9aJyYsJ9g87IVGzoCjcVKkgg27R8KFzYPpx8D1ubtHFJhv4M2LEjOtolA6LL9ok3Oa4IIHbSjDJDUkkz2feTaYkjb+TcUFUkSBYj10PMHXXTnUnpkbqLPAq7a2XjsZipJosJNBEQoczXQdX6zfaOvsqCe6lsCdVZKvmk2HZWiSd3U3z9DIiA9wIzHnxtUcqbySqqjZgN88XAsgkTFFiLxMqGyt2MjAqV1HK/hTxpsjnLyhOxeOxsshlbp2cknNlkBFzcgW4DuGlTKCA9SY07M3uxcQtIpzcestj42NQzjHJNTlKXGDBvPvDjMSAotGvahIZudib8KScI8hSpzlwfbtbTx2HVhCIzmBDlgS5HjepKdaKfRDUtZ47AkuIxTE3yjU/GpfzS8ESspvtkFw+IPFwP340LumSKyfyevst29pyfKgdyw1ZxJDZXaxPmaB1pMNWsD5NkjsFD6jDVFIvGCtwA8jS7H2/sEtmIRprVeokSroLJf9ioAlkszHv9BTD8jzvZsjCQKDFJlkJsIy2a44Ei+otV+pT+DMpVHnkHYBCuFxJ1GYRqPAtfT0qu8/BYcsvgzYeCKRVRY5Wk1zFGv52IsBRNteApOSeS47KiicFzOhRl0KKRfiLsNOykqzeeBOTaMG8cvSyk6jOpW5YsfZy8alozz2C4Nx5JbBw8MuAaKdBFJd8zAC4cEqH/fKlKrKNbgqqCWcnO4cSuGxKLM4lSJieqWdQ31bLwI0B07q0ZT3QyQSb8DTHtR2RpCl3c3jHCwICh2HLTMfSsnHuNGhF7SvCplAHqe08zUsctkvCGfYm7c+IsUjIU/XcZVt2jt8ql2MgnWjEfNj7kQxWaX6VhyI6gPhz86NU0VZV5eBnWBRYAAAcgLCjwQ5ZJRTjE7U4jylgRXMVUEtlAHEm1vWm4HWX0Im8W/ka3jwihn1HSleop7hxb4VDUrJcIt0reT5kc6liMjl5XLsxuWa5JNVG3Ls0IpRWEE8JgEYWYA0tuQJSJHBrHmygai3KrEVwQN5YpzYY5joONCydLgrMRHKmyhYIMD2GlhDnl+40hHwb92pCPgaQjThT4VBMNMIoagYaZZ++JpDnadn7rYSJi6QJnJJLMM7am/Fr2Fa8I8GB6kmjZKy9Kq2HMWt2i49wqNtbsBLO0o2njEgIsgzPoLBbnt04k/vShuJqIVNSl2wRtvaLRxlxCrIbZ429q5IUMLAg27Kpev/AMV2WadN55Zj3O2ZDOsvTRI5BBGZQbA37atW2GnkjrylB4TAXyi7EwDaCcQZUICQ5mYvfTMoNgLXHHnUs0oy3AwUpPGBLxu6scEcLPAgNtHubPbmVyju41W/MSk8FmNCOQzsLdqXFdYPDGl7ZnkAOn2VGvwHfR04N8sOpVUOEdF2DubhIbFis7jm5BXyS9vW9WoxSKNStOQ2Jblw7qMheT2nGPr0hH16Qj4tSYhY2/vhFCCsZEknYPZHezfkKhlVRPToSl30Iu1NuTYj+I9xyUaKPL9arym2X4UIw5QFEWt6DBLkg1PnI3RrwshFSRwRSIY2Y2NH0Coi7PxoGTIrJ8aHgLDI5vGmwOfBu8++kIlm7xSEfA9wpCwXwnu+FRSCRrVx2GocDrB7mHYaYcbsdvbi45XBmIAc6BUsAToBcdhFacXUk8IzalGMQt/8hzxCbO6sHC9IUAU9W2W4vY61HUp1NxGtuMGRd7LyAmQty6yMQL8bZRpUVehOSyFBpGjae2VddMQi21sodW05Xa1VaVGSnlokc1gF46VWCpDOcpUFwJwt25huF+NX7fMZN44I6jQtPsppJBHDMoY3JaTLkVRxubelWXOjhyceAYzq4+oP7a2EThkKvlZQSzPIpVuFjkzd3LhWZDfv3Y4LEJxX3EGPaZD5WCsovd10AI8fKtaFopw3kMrlqWMB2BuB/WqbbUsFtKLjnAQw8hH1iPM0+5oBxi/AQixkg4SOP7bfrS3sDZE1xbUnH9NL/wDo3603qMf0o/BJtuYkf00n940PqsdUY/AM2ltOeRcrySMvHKXJHmOdM6rYUaMV4ApJvTEuEWZz30w54ZT30hEemPbToZmiFyeGvdUqQD4HHYW5Dy2fE/Rp9j67eP2R7/CpIw+SpUr46GqTczBMADAmgtcXB87HU1JsRAq810zHJ8nmBP8ARsPB2pvTQX5mp8meT5M8EeAkXwkJ+NN6KCV3UMj/ACV4blLMP7h+K0zooL85PyUSfJRFyxEg8UU/C1N6I/51/Bmf5KD9XEjzhPxD0Lt8+Q1e/sVN8mEi69PFYaklWGlA7X9w1fL+kUsZhVjcoriQLpnW4Unna9UZR2PBeg90clWSh3hb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AutoShape 4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2" name="AutoShape 6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3" name="AutoShape 8" descr="data:image/jpeg;base64,/9j/4AAQSkZJRgABAQAAAQABAAD/2wCEAAkGBxQTEhQUEhQWFBUVFRcVFBQUGBcVFBcUFRUXFhgVFxQYHSggGBolHRcUITEhJSkrLi4uFx8zODMsNygtLiwBCgoKDg0OGBAQGCwcHCQsLCwsLCwsLCwsLCwsLCwsLCwsLCwsLCwsLCwsLCwsLCwsLCwsLCwtLCwsLCwtLCwsLP/AABEIAQMAwgMBIgACEQEDEQH/xAAbAAABBQEBAAAAAAAAAAAAAAAAAgMEBQYHAf/EAEQQAAIBAgQDBAcEBgkEAwAAAAECAAMRBBIhMQVBUQZhcYETIjJSkaGxQnKywRQjkqLR4SRDYnOCwtLw8RU0U5MHFjP/xAAYAQEBAQEBAAAAAAAAAAAAAAAAAQIDBP/EAB8RAQEAAgIDAAMAAAAAAAAAAAABAhEhMQMSQRNRYf/aAAwDAQACEQMRAD8A7jCEIBCEIBCJdwBcmwG5MzeO7W00rpT5Hc29W/IMx2Jvp5XmcspO1k200JFr40LSNQesNNL23IHlvK7/AOwD3P3v5Rc8Yaq7hMxQ7WLUYZLZftKT6/iL22nvFuNM6FaQtfcsbeWnL6zN8uOtxfWo3azj5saNCxY765b9RfpofG3S5jnZDtQKyqlS4ewsW3NxcXPO/I8/HfNtw6q62sCT7RB0YjZrkXU+HQDwkYfs3UKoWqBHX7QF9PdKiwI8555ln7bdNY606PEu4AJJAAFyToABzJmUqdqBhVZcQc2X2HuBfTQOTse/X47867Wdtq2JORLqt9FXpf2sp1Y97adAJ2vmnztiYOjUu2tN8ZToJ7DXTOedQi6+F7WHW/hNZOE4zgmIw5RvbVTmWqumVhqC43BvYcxpvedq4RjhXoU6q7VEDeBI1HkbjyjxZ22zLtc5NSxMhCNYjELTXM7BV0F2NhrpvOzmdhPAZ7AIQhAIQhAIQhAIQhAImq9gTa9gTYbm3IQqXsctr2Nr7X5X7py3Hdva+coLhgcrBEUAN0u5NjM5ZaamO0jjXampiGKULne2W242A6DX2zt3RnAYWlmy1bOzZjlPrU1vqdW9rpm25C2t6BsfUuSKBudyWA69Aep+Jkatjq/JKa+JJ+lp5rt09W+TH5FajnDKwGXXMRlN8p79NDz56zMYtnDNmqH1mbKoY6LfYja1rad8i4JKuQE3zMASVGUZSdgzH3det5XYlSmZ2ILKjDQltSSRqe4IPKZrN1tA/SKrYhhScAX2b1lAUAXA7+62pmjw/HK9L29R7ygVB8CMw+cymAuquxtuFU3tfQOxuetwPKX+Cq3UXPrADNpbWwO3nLeCLmn2jrMQVqBluM1gpt1uAAfLeWS8SZ9yzaHnkS9iNDYc7WuDp0mWqYdGNyLN7ynK3xEdpelT2WFQdG9V/wBoCx+EY3SWFdtHApA1BlV39R6ey1AMwB6EgNrKHszT9JiqNO1lLgkDUsFU1PWbmCBLvj3ElxVH9GrAUnLK6kj0dyhHMeq2lxoee0R2W4U9GvVrOAFSj+rNwQXyKg7/AHhr1i9tS6jV0ce5LA2canLoCFOoAPPQ8+h1lp2f7QUaNNktZFJbKPaQnUrk6E7W5nSZetjBQosVf0gAAVxbW+rG47iPhKfs3imqLUxFQD1D+rU6Fqh231yg6+QnS3XMc8ZtrcX2jdqno6gLHdgmmQls4Rcu5X1Neo7pB7WYjEVaAyP6WmtRqtx7YOW2VlA9kXbl9rUWEfwWRNAQxBuzixa5JYtfUMpN+8Xt3xjGcSpU2DU3s/2gozB/vIvPv0nLddtRoewuPZKQSpVWpTIBpsNchtrTvrdeh5beGzRgRcEEHYjUTjA4whc1MPSbO2hCsQp6saaE38f+ZM4LxWuKz+mugQJUQEWUDMQW532/4nfHOyOVjrkJWcP4urqCxAJ5j2T58vOWQM6y7ZewhCUEIQgEIQgE4322w/osZWQF1FS1VQoUhmYc7gkWIGxG07E7gAkkADcnQDznKf8A5YxlJ2p1KThmRWpuVJFlJBWx8ek5+TpvC8qAY8ZinRc99LFTsb/CeYtT6Mt1OVb82sWt8FMp8Nh2xBpinezKVckkZADcZiPh3275pOIYShlVa+Isi7IgAvpbXRiT/Ezz3W3S3hMxWLC0qeXQMgPgLTPcSVmRFQXLHM29gOh+XwljUxdMqlOij1FQEBnFtze2o1+EbNGq27BB0Xf4zO+WFbSwTCmquVpqAb6n7W40IFtx4AeMdw9WkFIRgQpuSNLZjp5cr90VxHAFEz01zsLFgwLkrsbC9+d/KU4Iw7I5XJfRlN7vTPter3b+Q6zXaL4VdjuOR5fGI4njlFElWFycujWJ19YA8ja88wlFPXGtwvIgKxNyHy2ttbbvlbj6LFqam4W1mewYa6tcHawG8knIa4kpyKjAkqpsGJJzVWGRC45gAG3hobWmhw3E6WGUYckAqFJuQoJvm0O+jXmf4SrVMSllznWplFixP9WvkLHWXXFux1WnQavWb0tXNnqKo9lSdlO5y9el+mu7+iPKvaaivsnMeQprfUnq1tz0Bnn/AFhr+uPRs2wsarDYDNYZVNyNNTqNpV4zGnD01sqqxH2VCkd+nO3P6SR2Tx6VHCVD6Oo5/VsbtSJvojKT6rG+jDwtreTUVL/RKtQXNU1h0GnnlvYeFjtJNKiqCxo5nsVu3rXAsRanpcetrp9dLx8DSZyGIpuvMEB9ug1Gtx5ctLysPhKw9m9Rf7SFD+1z+EbyThHwVBh6xawucqAFQBqACNARsfZB+kTWKmqwY2U0gGI3ALtqNJYV3CD9YyJy9Z0GvTeUQx9NqrsGSooULlDjUhmJW42Ook9q1o//ANNr0rPRYMmX1fRnKT99CSrDvGu+nTVdh62IrFnf1KaHKLZlzuNGGU8gdL9RaJ4Dwr0iqqG1Mas4N7km5Ck7nXymyoUVRQqiygWAHSdvHLZus5cXguEITswIQhAJT9qOPLhKOcjMzHLTW9rt39wlxKPjXZ4YqtTaq36umuiDcux1N+QsF799pnLeuO1mvrEPxPEYlSzgmylyCLqoAuctMaAD3j5yrq8DWpS0IDMu/LUdBOtHh1JaL01UIjIym3QqQSTudOs53gGui+FvhOFwuN5u3WWXpTcLpegw/wCj1FKG5zVKBBLXN7+sBa40sNhpeWHD+HIQbejrnXLm9WoAeWR9Gtrrcbz3FJcyvrC20zYtkXVPB0QcrjITsGBS57jex57ExVTgBPsVNOQZb/MESrw3GKqjK1qi81fXTx3llhMfSPsO2Hb3W9akfI6AeGWZ1E1SKnCSmhYaDMzWyqB5mZXtNw8NlDC5GVwNvVJINyOoB25qPPdYrGFFJrICND6RAXTQ3BZQMwtvsR3zIVKy18SRTa4qNmUncXPtf4RqB0AGl5Zj9ZqHwnhdcoCKZIUtTU3X1qYPqnU8tRJnFeF4ioi0qdEhnOVnOiqp3LNy0uNOs1RNrBRZV0UdwFhHVY981Mfq6ROC8FTA02NJGr13F2qWvtso6KOQ1J53nmGpVVdqtQXSrZKgb2+gYLb2QSRboSZbUWMnJVM16ppyrjHZDFVsQ7BAEU2R6jBQR1y6t8pXVOzORrVavkmnw3J+E7Rn7hFCpJ6f0YvB9q1RNKJq1lWzVW9XMFsoLE+sWsR4yBiuOYrEWvmVW2SmpJ6a93jedIVx0i79016I5y3Z1moDMjOc5JuhvlK3Hq26/SN9mMI61mJw9RUXKEzUyDf1szWIta2WdGapI9ZjJ+ONSr7hVamUtTGULutgCCdbkDrqbyZMrwKsRiAOTBgfIX/Kaqd5050QhCVBCEIBCEICKtMMpU7EEHwItOXcNTLdT9lmHwJnVJynCVMxqP7zu3xYzj5e46YfQwuYxVpyUo0iGE5uiA1CR6uFJloEkjD0xeTQhcLWomisQOm4+HKWNLhqek9LlUPYi4Fib23GxPfvLbD4dbRdSnLMU2irTGu0cpU44U1sI+adppkhFF5JprIwWPUnlEoJFeiiUaSEMqGAkWBFOsBKGnWRawkmsZErGArs6l8Rf3UY/EgfmZq5l+zB/XP9z/MJqJvHpnLsQhCaZEIQgEIQgRuJVSlGqy7rTdh4hSROZ4anlS3+9Z1UiYPtYiU66pTQC6ZmtoLkkCw2G3znLyT66YX4qwIho3XxQU63iVxaH7Q89PrOLoWTFUzC09tKi5wbaSWhvKzA3taWKbTSPKI1JkhTeN07DpPQwEIWacSacDXE8OIEodWPq0irXEdWqOsolZ9Im88Uz20qGqkgV2k6rKbiGMUaX1On/PSFTOAVsuIW/wBsFfzH0mxmd4X2dIZXqtqpzBF2uNRdufhNFN4sZCEITTIhCEAhCEAnNuN18+LxB90hB/hGX6gzpM5bjFtWrt79aofLO1py8vTeCFitTINajLBlvGzTnF1N4KmRtLEKbXjeHS0l0tjEgn8Nplh/L85ZLw++7t8v4Su4dVtLqlWm4ygvwhuTn5RpuFVPfPyl5Ta8dy6R6m2ZPDKnvn5fwiW4Y/vGaAnWeOI0bZt+FP75HnGxwlr61H/aP8Zo/Rz30UnqeylpYBhs7+bGSa9F1X1Sc3LXTzlilK0WovNSG1UKFR/bbyGgjGLwC2taXuW0rsTvLpNtTgquamjdVBPjbWPSu4BUvSA91mHzv9CJYzrHOiEISoIQhAIQhAJyzEtd2P8Aab6mdSM5TOXk+OmDzLHVpzy09DTk2cyT1dLxpq0batAn0KlpY0MTKOk0l0qkqLuliZZ0MQCJla2LVBmcgDqT/u8gN2spLoM7ctBYfMiXaNdQxtOrc0nDWte3K+2/gZIBnO+y/HVoZw4Yhsvs62K37x1mtwfGqVQ2V9fdOh8r7+UsRbF4ktGC8SGlVJBiqW8YUx9DpCPXldiBvLFzIFbnCrHs3U9tfusPmD9BLuZns/UtWt1Uj6H8jNNOmPTGXYhCE0yIQhAIQhARXqZVZjyBPwF5y22gnSeMG2Hrf3T/AITOb09py8jpg9G0bae3nhnJs008SPAXgacoKRi6+ICKWbYf7t4xkCxkHtHWuqL1ux8rAfUwlUuNxjVGLMfAcgOgkUNPCNQBzNvjN1gsGlMWVRoN7XJ7yYZY6m8fFWWfY5QWq3AIyruLjc9YjtHglpVAU0VwTYbAje3dqIF32Z46zEUqhvf2GO9/dP5GaUNOW06pUhl0IIIPeNROlUKmZVa3tAN8ReahEtXkim0hoY+hlU+5kSvtHiZGrtATwhv6QnifwsJsJjeFf9xT8T+EzZTpixkIQhNMiEIQCEIQIfGEvQqgbmm/4TOa0mnVWHWclB9Y225eHKcvJ8dMDl55PKZg05Ni8UrxETeUPZ7yj7SH1k+6R8/5y1zSDxugXp3G6a+Knf8AI+UJWZZ9Qehv8J0DB4kVEDKbhh8+njOfmSMHjHpG6MV6jkfEbQztf9jH9aoOdlPwJ/iJoeI8LSvlDFhlJtltzt1v0ExfBeJehqFyCQwIIGm5BuBtym14fxelU9lxf3W9U/A7ywJw3Zygu6lj/aJPyFgfhLhRARYM0pIkikYwYBoEh2kWsY4XjNRoDeFP66l/eJ+ITcTC4U/rqX94n4hN1OmLGQhCE0yIQhAIQhAicWr5KNVuiNbxtp87TltTQ+Q+k6P2qP8ARan+H8aznFQa3nHydumHT0RxogRQmGyCZ4DPWiIDhSeZIpDHBCKjG8BD607K3NT7J8OkpcTgKlP20IHXdf2hpNqskI8qac9QR5Ull2cwiVGdXF7LcWNra25GOcY4b6Egg3Rtr7gjkZES+zvGGRhTqElDoCfsHl5fSbLNOZib/g1bPRRjuRY+IOUn5TUInxLNPbxDSqLxt4HSJZoU3Qa1RD0dT+8Jv5zw+0v3h9Z0ObxYyEIQm2BCEIBCEIFD20q2w9vedV+rf5Zg+U2Xb0n0VLp6TXxym35zGnTScM+3XDp5eF4mFOZaKJibz0iIIgKFpluK13TEPlYrtsSPsiaYTPdpcOQ4fkwsfvD+VvhCUvh3GqudFZrqWANwL2JtvNehnN1aazhvaFCoFU5WHPUqe/TYyoZ7Ij9bU+7/AJhLTtU36lf7wfhaUvZnGJSZy5tcADQm+vdPOOcU9MwCiyLtfck7kwnxGVpueyw/oyeLfiMwtFSbAak6Ad5nSOH4f0dNE91QCe/n87xCJF4lo4BALNKjtGGk5lkSsLQqOzag94+s6JObVzpOkLsJvFjJ7CEJtgQhCAQhCBm+3g/o6d1VfwPMQ2s3Pbv/ALW/Sov5j85haRvOOfbrh0Ree25xxki1pXmGjbRBkn0E89FAimNYrDiohRtj8Qeok1qUZZYGRxnDXpnUXXkw1H8vOR1m4pNE4rBUijM1NdFJvax0B5iGdMjStJVCiWNlBY9ALn5Sx7KYNHFQuoa2UC/mT+U1uFpKosqhR0At9JU0hdneAZCKlT2vsruF7z1P0mnRBI1Ix0PNKeIEbJgXjbNCk1HkOsZIqGRahlDnD8Aa1QINt2PRQRfz1+c3kw3CcX6OqpO17N4HT5b+U3M3ixmIQhNMCEIQCEIQKztNhhUwtVT7uYeKesPpbznLqJI0nS+1tYLhagLZS9lHU3IuB5XnO3p3E4+Tt1w6Po1xPFOvhI9N7SQmomGzwqTxmjTGJzQhZaJLXiWaJJhHtoupTzoyk2zAi46EWiFj9OUJ4TgRRUqCTc3132A/KWlJpESP0zKJ9J48KsiIYsNKJDPG2MaLwvA8dpFN9/hJeS8RWp6SiuL6zovDauelTbqik+NtfnOevRN5tey9W9BRzUlT8bj5ERh2mfS2hCE6uQhCEAjGNxS00LtsPmeQEfmM7cYs+kSnewCZ/Mlh/l+ZkyuouM3VVx3HPWa5N7bAeyvh/GV1AaRaNF6AXnn+uxtqQjY0MWlSKJEBD6xuLZ43KC0AIWnoEIUsfSMARwGUPC8dR5HV44rQJ9N4uMUGkgGUJKGO0lgDFIekqPWe08Mc9GIkwqPWYCXPZPEa1FYgE5Sq36Xv57aSrK2BY+UhMMosJJeSzcdGhMpwLjxAy1SWXk25Hj1E1NOoGAKkEHYjadZduVmioQhKivxPGKSaXub2069LzB9qceK1XPbZQo56Ak/UmXvGuDsmYorOpNwFGYi/Ije3fMpiBrZtD0Oh+BnHK3qu2MncN4eryMW8YIjyG4sZmNC0CIm0UJUeWnlouFoQieiKtPbQPIq8IQPQZ6GibQtKH6dSPJiZEE8ywLmlrJSm0qKOKIFov9MMqLNnjeeVxxUDVNoVY1nFhrIGIe+0ZWtrdj5cpIWk7+zTdvuox+ghDVFbCXHBuKtSNjqh3HTvHfI9Lg2IbakR3sVX5E3+UsqHZmofbdV8LsfymtVNxpUxCkAhhYi415GErl7P0wBq/wAf5QmuWOFtEVaKsLMoYdGAI+BnkJUV2J7PYZhrRUfcun4CJjOJYNEZgosB3k/UwhM5RrGqGtWIO/0iKVdid+fdCExG62vAeDUaoJdSf8Tj6ES6HZbC/wDjP/sq/wCqEJ01HPdLXs1hR/VfFnP1aeN2Ywp/qvg9QfRoQjUN01U7K4W3/wCZ/wDZV/1yFV7P4cbIf26n+qEI1DdV+J4VSXZf3m/jKx8OoOg+ZhCZsalRa622kV3N94QkaWODoK24v5mXOH4ZSO6/vN/GEJZGbVthOA0Dun7z/wCqWFPgdBdqYP3iW/ETCE1pm2plHDInsIq/dUD6R2EJUEIQgEIQgf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1472" y="214290"/>
            <a:ext cx="79296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Cведения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об исполнении бюджета муниципального                                             образования городской округ Люберцы Московской области по доходам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разрезе видов доходов в сравнении с запланированными значениями 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соответствующий период и в сравнении с соответствующим</a:t>
            </a:r>
          </a:p>
          <a:p>
            <a:pPr marL="99060" algn="ctr"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периодом прошлого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8559955"/>
              </p:ext>
            </p:extLst>
          </p:nvPr>
        </p:nvGraphicFramePr>
        <p:xfrm>
          <a:off x="-31" y="1500174"/>
          <a:ext cx="9144032" cy="437489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71604"/>
                <a:gridCol w="3500462"/>
                <a:gridCol w="642942"/>
                <a:gridCol w="785818"/>
                <a:gridCol w="857256"/>
                <a:gridCol w="928694"/>
                <a:gridCol w="857256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lang="ru-RU" sz="1100" b="1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9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spc="-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100" b="1" kern="1200" spc="-5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План по решению о бюджете 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9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исполнение годового плана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Фактически исполнено по состоянию на </a:t>
                      </a:r>
                      <a:r>
                        <a:rPr lang="ru-RU" sz="900" b="0" i="1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01.05.2017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Темп роста к соответствующему периоду прошлого года,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048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1 432,6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1 228,1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4 904,5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1 445,1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2 02 10000 00 0000 151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 бюджетной системы Российской Федерации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2 02 20000 00 0000 151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свыше 200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2 02 30000 00 0000 151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3 933,5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1 331,7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1 108,4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22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2 02 40000 00 0000 151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20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2 18 00000 00 0000 000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назначение, прошлых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лет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2 19 00000 00 0000 000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свыше 200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9 415,2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3 017,9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715140" y="1285860"/>
            <a:ext cx="221457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pPr>
              <a:defRPr/>
            </a:pPr>
            <a:fld id="{60707C3E-EA26-4ADE-B158-97DC83AF1F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438" cy="78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Abstrakt 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15694</TotalTime>
  <Words>6599</Words>
  <Application>Microsoft Office PowerPoint</Application>
  <PresentationFormat>Экран (4:3)</PresentationFormat>
  <Paragraphs>1893</Paragraphs>
  <Slides>41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GreenAbstrakt </vt:lpstr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petrova</cp:lastModifiedBy>
  <cp:revision>1492</cp:revision>
  <cp:lastPrinted>2017-06-22T11:54:45Z</cp:lastPrinted>
  <dcterms:created xsi:type="dcterms:W3CDTF">2014-01-05T09:17:23Z</dcterms:created>
  <dcterms:modified xsi:type="dcterms:W3CDTF">2018-06-06T11:17:44Z</dcterms:modified>
</cp:coreProperties>
</file>