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87" r:id="rId3"/>
    <p:sldId id="288" r:id="rId4"/>
    <p:sldId id="289" r:id="rId5"/>
    <p:sldId id="290" r:id="rId6"/>
    <p:sldId id="291" r:id="rId7"/>
    <p:sldId id="292" r:id="rId8"/>
    <p:sldId id="293" r:id="rId9"/>
    <p:sldId id="285" r:id="rId10"/>
    <p:sldId id="265" r:id="rId11"/>
    <p:sldId id="286" r:id="rId12"/>
    <p:sldId id="270" r:id="rId13"/>
    <p:sldId id="274" r:id="rId14"/>
    <p:sldId id="271" r:id="rId15"/>
    <p:sldId id="275" r:id="rId16"/>
    <p:sldId id="278" r:id="rId17"/>
    <p:sldId id="279" r:id="rId18"/>
    <p:sldId id="280" r:id="rId19"/>
    <p:sldId id="282" r:id="rId20"/>
    <p:sldId id="283" r:id="rId21"/>
    <p:sldId id="281" r:id="rId22"/>
    <p:sldId id="284" r:id="rId23"/>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4660"/>
  </p:normalViewPr>
  <p:slideViewPr>
    <p:cSldViewPr>
      <p:cViewPr varScale="1">
        <p:scale>
          <a:sx n="99" d="100"/>
          <a:sy n="99" d="100"/>
        </p:scale>
        <p:origin x="39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B47BF-247C-49DF-8479-CBF98B06DE5D}"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ru-RU"/>
        </a:p>
      </dgm:t>
    </dgm:pt>
    <dgm:pt modelId="{CC667B0B-F877-425E-BC3D-613BB47118C2}">
      <dgm:prSet phldrT="[Текст]"/>
      <dgm:spPr/>
      <dgm:t>
        <a:bodyPr/>
        <a:lstStyle/>
        <a:p>
          <a:endParaRPr lang="ru-RU" dirty="0"/>
        </a:p>
      </dgm:t>
    </dgm:pt>
    <dgm:pt modelId="{4178785A-F66C-419E-84ED-8A0A901E6A54}" type="parTrans" cxnId="{0A52F54F-0973-45E0-9838-0404E491F388}">
      <dgm:prSet/>
      <dgm:spPr/>
      <dgm:t>
        <a:bodyPr/>
        <a:lstStyle/>
        <a:p>
          <a:endParaRPr lang="ru-RU"/>
        </a:p>
      </dgm:t>
    </dgm:pt>
    <dgm:pt modelId="{8A186C86-5A48-4247-BB55-15F531E1A0C9}" type="sibTrans" cxnId="{0A52F54F-0973-45E0-9838-0404E491F388}">
      <dgm:prSet/>
      <dgm:spPr/>
      <dgm:t>
        <a:bodyPr/>
        <a:lstStyle/>
        <a:p>
          <a:endParaRPr lang="ru-RU" dirty="0"/>
        </a:p>
      </dgm:t>
    </dgm:pt>
    <dgm:pt modelId="{F71200B5-2146-4212-824B-CCA5330A04B5}">
      <dgm:prSet phldrT="[Текст]"/>
      <dgm:spPr/>
      <dgm:t>
        <a:bodyPr/>
        <a:lstStyle/>
        <a:p>
          <a:endParaRPr lang="ru-RU" dirty="0" smtClean="0"/>
        </a:p>
        <a:p>
          <a:endParaRPr lang="ru-RU" dirty="0"/>
        </a:p>
      </dgm:t>
    </dgm:pt>
    <dgm:pt modelId="{64CE1DD1-FC9C-4410-94BA-9A66CB399C5E}" type="parTrans" cxnId="{ED14CA71-5D4A-4D6B-A341-6393A0256B07}">
      <dgm:prSet/>
      <dgm:spPr/>
      <dgm:t>
        <a:bodyPr/>
        <a:lstStyle/>
        <a:p>
          <a:endParaRPr lang="ru-RU"/>
        </a:p>
      </dgm:t>
    </dgm:pt>
    <dgm:pt modelId="{05FD6D5E-4DE5-49A7-9488-89B299CF27AF}" type="sibTrans" cxnId="{ED14CA71-5D4A-4D6B-A341-6393A0256B07}">
      <dgm:prSet/>
      <dgm:spPr/>
      <dgm:t>
        <a:bodyPr/>
        <a:lstStyle/>
        <a:p>
          <a:endParaRPr lang="ru-RU"/>
        </a:p>
      </dgm:t>
    </dgm:pt>
    <dgm:pt modelId="{4196CDAF-290D-4399-86B9-4CFF13ED8453}">
      <dgm:prSet phldrT="[Текст]"/>
      <dgm:spPr/>
      <dgm:t>
        <a:bodyPr/>
        <a:lstStyle/>
        <a:p>
          <a:endParaRPr lang="ru-RU" dirty="0"/>
        </a:p>
      </dgm:t>
    </dgm:pt>
    <dgm:pt modelId="{B4A4FDB2-37AF-4400-8C52-1E247A63B084}" type="parTrans" cxnId="{F84D5760-9B3E-494D-8CAF-BA67ED6F6252}">
      <dgm:prSet/>
      <dgm:spPr/>
      <dgm:t>
        <a:bodyPr/>
        <a:lstStyle/>
        <a:p>
          <a:endParaRPr lang="ru-RU"/>
        </a:p>
      </dgm:t>
    </dgm:pt>
    <dgm:pt modelId="{4ED7B587-9BD5-4200-98CC-8018A9DC487D}" type="sibTrans" cxnId="{F84D5760-9B3E-494D-8CAF-BA67ED6F6252}">
      <dgm:prSet/>
      <dgm:spPr/>
      <dgm:t>
        <a:bodyPr/>
        <a:lstStyle/>
        <a:p>
          <a:endParaRPr lang="ru-RU" dirty="0"/>
        </a:p>
      </dgm:t>
    </dgm:pt>
    <dgm:pt modelId="{245160E6-F206-41D2-B09E-B8D2583F3F89}">
      <dgm:prSet phldrT="[Текст]"/>
      <dgm:spPr/>
      <dgm:t>
        <a:bodyPr/>
        <a:lstStyle/>
        <a:p>
          <a:endParaRPr lang="ru-RU" dirty="0"/>
        </a:p>
      </dgm:t>
    </dgm:pt>
    <dgm:pt modelId="{E3C23134-07EF-4EDD-B35D-172F5A5C0EB0}" type="parTrans" cxnId="{FEAC9785-11F0-4AC5-B185-41C3A4269571}">
      <dgm:prSet/>
      <dgm:spPr/>
      <dgm:t>
        <a:bodyPr/>
        <a:lstStyle/>
        <a:p>
          <a:endParaRPr lang="ru-RU"/>
        </a:p>
      </dgm:t>
    </dgm:pt>
    <dgm:pt modelId="{EBDFCF48-FEAC-4240-B60E-17EDE89247E5}" type="sibTrans" cxnId="{FEAC9785-11F0-4AC5-B185-41C3A4269571}">
      <dgm:prSet/>
      <dgm:spPr/>
      <dgm:t>
        <a:bodyPr/>
        <a:lstStyle/>
        <a:p>
          <a:endParaRPr lang="ru-RU"/>
        </a:p>
      </dgm:t>
    </dgm:pt>
    <dgm:pt modelId="{52B1AFCB-2989-4FA6-9F5B-B89A599C1A19}">
      <dgm:prSet phldrT="[Текст]"/>
      <dgm:spPr/>
      <dgm:t>
        <a:bodyPr/>
        <a:lstStyle/>
        <a:p>
          <a:endParaRPr lang="ru-RU" dirty="0"/>
        </a:p>
      </dgm:t>
    </dgm:pt>
    <dgm:pt modelId="{C8D5A106-AA9E-4D00-95EE-045BE6C259B0}" type="parTrans" cxnId="{F2D5572C-5820-4DA2-9125-5BB089128D8F}">
      <dgm:prSet/>
      <dgm:spPr/>
      <dgm:t>
        <a:bodyPr/>
        <a:lstStyle/>
        <a:p>
          <a:endParaRPr lang="ru-RU"/>
        </a:p>
      </dgm:t>
    </dgm:pt>
    <dgm:pt modelId="{0A3028CA-0335-4D6A-8A5D-4C030D25F05C}" type="sibTrans" cxnId="{F2D5572C-5820-4DA2-9125-5BB089128D8F}">
      <dgm:prSet/>
      <dgm:spPr/>
      <dgm:t>
        <a:bodyPr/>
        <a:lstStyle/>
        <a:p>
          <a:endParaRPr lang="ru-RU" dirty="0"/>
        </a:p>
      </dgm:t>
    </dgm:pt>
    <dgm:pt modelId="{0191F11F-CD6D-4DD3-BEA2-03107A2B004D}">
      <dgm:prSet phldrT="[Текст]"/>
      <dgm:spPr/>
      <dgm:t>
        <a:bodyPr/>
        <a:lstStyle/>
        <a:p>
          <a:endParaRPr lang="ru-RU" dirty="0"/>
        </a:p>
      </dgm:t>
    </dgm:pt>
    <dgm:pt modelId="{A9120DE6-2F33-45A6-9ED3-FB6C742C3857}" type="parTrans" cxnId="{2A00BE0A-E138-4D8D-917B-5607FB82EF65}">
      <dgm:prSet/>
      <dgm:spPr/>
      <dgm:t>
        <a:bodyPr/>
        <a:lstStyle/>
        <a:p>
          <a:endParaRPr lang="ru-RU"/>
        </a:p>
      </dgm:t>
    </dgm:pt>
    <dgm:pt modelId="{E864BBAB-3113-498D-9A74-B74F6A5CA0EF}" type="sibTrans" cxnId="{2A00BE0A-E138-4D8D-917B-5607FB82EF65}">
      <dgm:prSet/>
      <dgm:spPr/>
      <dgm:t>
        <a:bodyPr/>
        <a:lstStyle/>
        <a:p>
          <a:endParaRPr lang="ru-RU"/>
        </a:p>
      </dgm:t>
    </dgm:pt>
    <dgm:pt modelId="{AE20B1AC-51C1-41E0-82E7-C4248416EB33}" type="pres">
      <dgm:prSet presAssocID="{8F6B47BF-247C-49DF-8479-CBF98B06DE5D}" presName="Name0" presStyleCnt="0">
        <dgm:presLayoutVars>
          <dgm:chMax/>
          <dgm:chPref/>
          <dgm:dir/>
          <dgm:animLvl val="lvl"/>
        </dgm:presLayoutVars>
      </dgm:prSet>
      <dgm:spPr/>
      <dgm:t>
        <a:bodyPr/>
        <a:lstStyle/>
        <a:p>
          <a:endParaRPr lang="ru-RU"/>
        </a:p>
      </dgm:t>
    </dgm:pt>
    <dgm:pt modelId="{B43C8F17-8A6A-4BE0-BC5C-23C75DEDBD2F}" type="pres">
      <dgm:prSet presAssocID="{CC667B0B-F877-425E-BC3D-613BB47118C2}" presName="composite" presStyleCnt="0"/>
      <dgm:spPr/>
      <dgm:t>
        <a:bodyPr/>
        <a:lstStyle/>
        <a:p>
          <a:endParaRPr lang="ru-RU"/>
        </a:p>
      </dgm:t>
    </dgm:pt>
    <dgm:pt modelId="{B369AEB5-F964-42F0-B212-4BF26901ABB3}" type="pres">
      <dgm:prSet presAssocID="{CC667B0B-F877-425E-BC3D-613BB47118C2}" presName="Parent1" presStyleLbl="node1" presStyleIdx="0" presStyleCnt="6">
        <dgm:presLayoutVars>
          <dgm:chMax val="1"/>
          <dgm:chPref val="1"/>
          <dgm:bulletEnabled val="1"/>
        </dgm:presLayoutVars>
      </dgm:prSet>
      <dgm:spPr/>
      <dgm:t>
        <a:bodyPr/>
        <a:lstStyle/>
        <a:p>
          <a:endParaRPr lang="ru-RU"/>
        </a:p>
      </dgm:t>
    </dgm:pt>
    <dgm:pt modelId="{E88923D2-230A-49F5-8B71-99BE86CC59C0}" type="pres">
      <dgm:prSet presAssocID="{CC667B0B-F877-425E-BC3D-613BB47118C2}" presName="Childtext1" presStyleLbl="revTx" presStyleIdx="0" presStyleCnt="3">
        <dgm:presLayoutVars>
          <dgm:chMax val="0"/>
          <dgm:chPref val="0"/>
          <dgm:bulletEnabled val="1"/>
        </dgm:presLayoutVars>
      </dgm:prSet>
      <dgm:spPr/>
      <dgm:t>
        <a:bodyPr/>
        <a:lstStyle/>
        <a:p>
          <a:endParaRPr lang="ru-RU"/>
        </a:p>
      </dgm:t>
    </dgm:pt>
    <dgm:pt modelId="{FDCDCC0E-727A-4483-A102-279E45171D7E}" type="pres">
      <dgm:prSet presAssocID="{CC667B0B-F877-425E-BC3D-613BB47118C2}" presName="BalanceSpacing" presStyleCnt="0"/>
      <dgm:spPr/>
      <dgm:t>
        <a:bodyPr/>
        <a:lstStyle/>
        <a:p>
          <a:endParaRPr lang="ru-RU"/>
        </a:p>
      </dgm:t>
    </dgm:pt>
    <dgm:pt modelId="{DA0BC826-9D94-449D-87B7-98222C6D649D}" type="pres">
      <dgm:prSet presAssocID="{CC667B0B-F877-425E-BC3D-613BB47118C2}" presName="BalanceSpacing1" presStyleCnt="0"/>
      <dgm:spPr/>
      <dgm:t>
        <a:bodyPr/>
        <a:lstStyle/>
        <a:p>
          <a:endParaRPr lang="ru-RU"/>
        </a:p>
      </dgm:t>
    </dgm:pt>
    <dgm:pt modelId="{76A1A3E4-5F1A-493E-AEC6-50B94BFE5FF5}" type="pres">
      <dgm:prSet presAssocID="{8A186C86-5A48-4247-BB55-15F531E1A0C9}" presName="Accent1Text" presStyleLbl="node1" presStyleIdx="1" presStyleCnt="6"/>
      <dgm:spPr/>
      <dgm:t>
        <a:bodyPr/>
        <a:lstStyle/>
        <a:p>
          <a:endParaRPr lang="ru-RU"/>
        </a:p>
      </dgm:t>
    </dgm:pt>
    <dgm:pt modelId="{8DBD516B-84C6-466A-BD70-C1A7BA886546}" type="pres">
      <dgm:prSet presAssocID="{8A186C86-5A48-4247-BB55-15F531E1A0C9}" presName="spaceBetweenRectangles" presStyleCnt="0"/>
      <dgm:spPr/>
      <dgm:t>
        <a:bodyPr/>
        <a:lstStyle/>
        <a:p>
          <a:endParaRPr lang="ru-RU"/>
        </a:p>
      </dgm:t>
    </dgm:pt>
    <dgm:pt modelId="{401189C2-126F-4F13-87D6-B2D9F3B33009}" type="pres">
      <dgm:prSet presAssocID="{4196CDAF-290D-4399-86B9-4CFF13ED8453}" presName="composite" presStyleCnt="0"/>
      <dgm:spPr/>
      <dgm:t>
        <a:bodyPr/>
        <a:lstStyle/>
        <a:p>
          <a:endParaRPr lang="ru-RU"/>
        </a:p>
      </dgm:t>
    </dgm:pt>
    <dgm:pt modelId="{D163EE8C-6B84-4132-9124-3EFAC1628F6B}" type="pres">
      <dgm:prSet presAssocID="{4196CDAF-290D-4399-86B9-4CFF13ED8453}" presName="Parent1" presStyleLbl="node1" presStyleIdx="2" presStyleCnt="6">
        <dgm:presLayoutVars>
          <dgm:chMax val="1"/>
          <dgm:chPref val="1"/>
          <dgm:bulletEnabled val="1"/>
        </dgm:presLayoutVars>
      </dgm:prSet>
      <dgm:spPr/>
      <dgm:t>
        <a:bodyPr/>
        <a:lstStyle/>
        <a:p>
          <a:endParaRPr lang="ru-RU"/>
        </a:p>
      </dgm:t>
    </dgm:pt>
    <dgm:pt modelId="{DDD86168-570A-4550-A867-0DC595B3560C}" type="pres">
      <dgm:prSet presAssocID="{4196CDAF-290D-4399-86B9-4CFF13ED8453}" presName="Childtext1" presStyleLbl="revTx" presStyleIdx="1" presStyleCnt="3">
        <dgm:presLayoutVars>
          <dgm:chMax val="0"/>
          <dgm:chPref val="0"/>
          <dgm:bulletEnabled val="1"/>
        </dgm:presLayoutVars>
      </dgm:prSet>
      <dgm:spPr/>
      <dgm:t>
        <a:bodyPr/>
        <a:lstStyle/>
        <a:p>
          <a:endParaRPr lang="ru-RU"/>
        </a:p>
      </dgm:t>
    </dgm:pt>
    <dgm:pt modelId="{C50E29F1-BB42-47BC-8F02-A4D02A02ADD8}" type="pres">
      <dgm:prSet presAssocID="{4196CDAF-290D-4399-86B9-4CFF13ED8453}" presName="BalanceSpacing" presStyleCnt="0"/>
      <dgm:spPr/>
      <dgm:t>
        <a:bodyPr/>
        <a:lstStyle/>
        <a:p>
          <a:endParaRPr lang="ru-RU"/>
        </a:p>
      </dgm:t>
    </dgm:pt>
    <dgm:pt modelId="{7E3A0E7C-5397-4994-B53E-527AD867B11C}" type="pres">
      <dgm:prSet presAssocID="{4196CDAF-290D-4399-86B9-4CFF13ED8453}" presName="BalanceSpacing1" presStyleCnt="0"/>
      <dgm:spPr/>
      <dgm:t>
        <a:bodyPr/>
        <a:lstStyle/>
        <a:p>
          <a:endParaRPr lang="ru-RU"/>
        </a:p>
      </dgm:t>
    </dgm:pt>
    <dgm:pt modelId="{259CA137-4584-4F48-8778-CF0B38DEA42B}" type="pres">
      <dgm:prSet presAssocID="{4ED7B587-9BD5-4200-98CC-8018A9DC487D}" presName="Accent1Text" presStyleLbl="node1" presStyleIdx="3" presStyleCnt="6"/>
      <dgm:spPr/>
      <dgm:t>
        <a:bodyPr/>
        <a:lstStyle/>
        <a:p>
          <a:endParaRPr lang="ru-RU"/>
        </a:p>
      </dgm:t>
    </dgm:pt>
    <dgm:pt modelId="{6AF020D7-E5FC-4FEE-A22A-8D753F53E082}" type="pres">
      <dgm:prSet presAssocID="{4ED7B587-9BD5-4200-98CC-8018A9DC487D}" presName="spaceBetweenRectangles" presStyleCnt="0"/>
      <dgm:spPr/>
      <dgm:t>
        <a:bodyPr/>
        <a:lstStyle/>
        <a:p>
          <a:endParaRPr lang="ru-RU"/>
        </a:p>
      </dgm:t>
    </dgm:pt>
    <dgm:pt modelId="{766F8DDE-ED79-4F18-8E02-88D3A7ABD676}" type="pres">
      <dgm:prSet presAssocID="{52B1AFCB-2989-4FA6-9F5B-B89A599C1A19}" presName="composite" presStyleCnt="0"/>
      <dgm:spPr/>
      <dgm:t>
        <a:bodyPr/>
        <a:lstStyle/>
        <a:p>
          <a:endParaRPr lang="ru-RU"/>
        </a:p>
      </dgm:t>
    </dgm:pt>
    <dgm:pt modelId="{E3430953-BC79-4B61-919B-495B33A1EFC2}" type="pres">
      <dgm:prSet presAssocID="{52B1AFCB-2989-4FA6-9F5B-B89A599C1A19}" presName="Parent1" presStyleLbl="node1" presStyleIdx="4" presStyleCnt="6">
        <dgm:presLayoutVars>
          <dgm:chMax val="1"/>
          <dgm:chPref val="1"/>
          <dgm:bulletEnabled val="1"/>
        </dgm:presLayoutVars>
      </dgm:prSet>
      <dgm:spPr/>
      <dgm:t>
        <a:bodyPr/>
        <a:lstStyle/>
        <a:p>
          <a:endParaRPr lang="ru-RU"/>
        </a:p>
      </dgm:t>
    </dgm:pt>
    <dgm:pt modelId="{35925C48-FFAC-4DEF-AA51-36BED64E0D6B}" type="pres">
      <dgm:prSet presAssocID="{52B1AFCB-2989-4FA6-9F5B-B89A599C1A19}" presName="Childtext1" presStyleLbl="revTx" presStyleIdx="2" presStyleCnt="3">
        <dgm:presLayoutVars>
          <dgm:chMax val="0"/>
          <dgm:chPref val="0"/>
          <dgm:bulletEnabled val="1"/>
        </dgm:presLayoutVars>
      </dgm:prSet>
      <dgm:spPr/>
      <dgm:t>
        <a:bodyPr/>
        <a:lstStyle/>
        <a:p>
          <a:endParaRPr lang="ru-RU"/>
        </a:p>
      </dgm:t>
    </dgm:pt>
    <dgm:pt modelId="{4CB013A8-0B2D-40E6-BE9D-E73124436448}" type="pres">
      <dgm:prSet presAssocID="{52B1AFCB-2989-4FA6-9F5B-B89A599C1A19}" presName="BalanceSpacing" presStyleCnt="0"/>
      <dgm:spPr/>
      <dgm:t>
        <a:bodyPr/>
        <a:lstStyle/>
        <a:p>
          <a:endParaRPr lang="ru-RU"/>
        </a:p>
      </dgm:t>
    </dgm:pt>
    <dgm:pt modelId="{4291F6DD-5EB7-4009-9AA4-A6FB5438F715}" type="pres">
      <dgm:prSet presAssocID="{52B1AFCB-2989-4FA6-9F5B-B89A599C1A19}" presName="BalanceSpacing1" presStyleCnt="0"/>
      <dgm:spPr/>
      <dgm:t>
        <a:bodyPr/>
        <a:lstStyle/>
        <a:p>
          <a:endParaRPr lang="ru-RU"/>
        </a:p>
      </dgm:t>
    </dgm:pt>
    <dgm:pt modelId="{DDF6C1EF-129F-40F1-ABEF-8803FFF03446}" type="pres">
      <dgm:prSet presAssocID="{0A3028CA-0335-4D6A-8A5D-4C030D25F05C}" presName="Accent1Text" presStyleLbl="node1" presStyleIdx="5" presStyleCnt="6"/>
      <dgm:spPr/>
      <dgm:t>
        <a:bodyPr/>
        <a:lstStyle/>
        <a:p>
          <a:endParaRPr lang="ru-RU"/>
        </a:p>
      </dgm:t>
    </dgm:pt>
  </dgm:ptLst>
  <dgm:cxnLst>
    <dgm:cxn modelId="{ED14CA71-5D4A-4D6B-A341-6393A0256B07}" srcId="{CC667B0B-F877-425E-BC3D-613BB47118C2}" destId="{F71200B5-2146-4212-824B-CCA5330A04B5}" srcOrd="0" destOrd="0" parTransId="{64CE1DD1-FC9C-4410-94BA-9A66CB399C5E}" sibTransId="{05FD6D5E-4DE5-49A7-9488-89B299CF27AF}"/>
    <dgm:cxn modelId="{0A52F54F-0973-45E0-9838-0404E491F388}" srcId="{8F6B47BF-247C-49DF-8479-CBF98B06DE5D}" destId="{CC667B0B-F877-425E-BC3D-613BB47118C2}" srcOrd="0" destOrd="0" parTransId="{4178785A-F66C-419E-84ED-8A0A901E6A54}" sibTransId="{8A186C86-5A48-4247-BB55-15F531E1A0C9}"/>
    <dgm:cxn modelId="{F84D5760-9B3E-494D-8CAF-BA67ED6F6252}" srcId="{8F6B47BF-247C-49DF-8479-CBF98B06DE5D}" destId="{4196CDAF-290D-4399-86B9-4CFF13ED8453}" srcOrd="1" destOrd="0" parTransId="{B4A4FDB2-37AF-4400-8C52-1E247A63B084}" sibTransId="{4ED7B587-9BD5-4200-98CC-8018A9DC487D}"/>
    <dgm:cxn modelId="{B839145E-0B7F-4039-8A4A-E16524404205}" type="presOf" srcId="{4196CDAF-290D-4399-86B9-4CFF13ED8453}" destId="{D163EE8C-6B84-4132-9124-3EFAC1628F6B}" srcOrd="0" destOrd="0" presId="urn:microsoft.com/office/officeart/2008/layout/AlternatingHexagons"/>
    <dgm:cxn modelId="{F8933088-01A5-4B11-BC0E-7236E677B861}" type="presOf" srcId="{0191F11F-CD6D-4DD3-BEA2-03107A2B004D}" destId="{35925C48-FFAC-4DEF-AA51-36BED64E0D6B}" srcOrd="0" destOrd="0" presId="urn:microsoft.com/office/officeart/2008/layout/AlternatingHexagons"/>
    <dgm:cxn modelId="{ABE05F50-126C-4549-AF11-2B90DBC14C9D}" type="presOf" srcId="{8A186C86-5A48-4247-BB55-15F531E1A0C9}" destId="{76A1A3E4-5F1A-493E-AEC6-50B94BFE5FF5}" srcOrd="0" destOrd="0" presId="urn:microsoft.com/office/officeart/2008/layout/AlternatingHexagons"/>
    <dgm:cxn modelId="{98D719A9-113F-4C52-88AB-227021945949}" type="presOf" srcId="{52B1AFCB-2989-4FA6-9F5B-B89A599C1A19}" destId="{E3430953-BC79-4B61-919B-495B33A1EFC2}" srcOrd="0" destOrd="0" presId="urn:microsoft.com/office/officeart/2008/layout/AlternatingHexagons"/>
    <dgm:cxn modelId="{E5D39FA9-AAC0-492F-AA21-E9A7759F0B1A}" type="presOf" srcId="{8F6B47BF-247C-49DF-8479-CBF98B06DE5D}" destId="{AE20B1AC-51C1-41E0-82E7-C4248416EB33}" srcOrd="0" destOrd="0" presId="urn:microsoft.com/office/officeart/2008/layout/AlternatingHexagons"/>
    <dgm:cxn modelId="{2A00BE0A-E138-4D8D-917B-5607FB82EF65}" srcId="{52B1AFCB-2989-4FA6-9F5B-B89A599C1A19}" destId="{0191F11F-CD6D-4DD3-BEA2-03107A2B004D}" srcOrd="0" destOrd="0" parTransId="{A9120DE6-2F33-45A6-9ED3-FB6C742C3857}" sibTransId="{E864BBAB-3113-498D-9A74-B74F6A5CA0EF}"/>
    <dgm:cxn modelId="{33179F10-F0D5-4554-9984-F3C056A9AFB9}" type="presOf" srcId="{0A3028CA-0335-4D6A-8A5D-4C030D25F05C}" destId="{DDF6C1EF-129F-40F1-ABEF-8803FFF03446}" srcOrd="0" destOrd="0" presId="urn:microsoft.com/office/officeart/2008/layout/AlternatingHexagons"/>
    <dgm:cxn modelId="{E753A599-EE31-4301-9C42-2DC3E503E441}" type="presOf" srcId="{245160E6-F206-41D2-B09E-B8D2583F3F89}" destId="{DDD86168-570A-4550-A867-0DC595B3560C}" srcOrd="0" destOrd="0" presId="urn:microsoft.com/office/officeart/2008/layout/AlternatingHexagons"/>
    <dgm:cxn modelId="{9316B2BA-4FAB-4FC7-947D-FC259DD2A232}" type="presOf" srcId="{F71200B5-2146-4212-824B-CCA5330A04B5}" destId="{E88923D2-230A-49F5-8B71-99BE86CC59C0}" srcOrd="0" destOrd="0" presId="urn:microsoft.com/office/officeart/2008/layout/AlternatingHexagons"/>
    <dgm:cxn modelId="{F2D5572C-5820-4DA2-9125-5BB089128D8F}" srcId="{8F6B47BF-247C-49DF-8479-CBF98B06DE5D}" destId="{52B1AFCB-2989-4FA6-9F5B-B89A599C1A19}" srcOrd="2" destOrd="0" parTransId="{C8D5A106-AA9E-4D00-95EE-045BE6C259B0}" sibTransId="{0A3028CA-0335-4D6A-8A5D-4C030D25F05C}"/>
    <dgm:cxn modelId="{FEAC9785-11F0-4AC5-B185-41C3A4269571}" srcId="{4196CDAF-290D-4399-86B9-4CFF13ED8453}" destId="{245160E6-F206-41D2-B09E-B8D2583F3F89}" srcOrd="0" destOrd="0" parTransId="{E3C23134-07EF-4EDD-B35D-172F5A5C0EB0}" sibTransId="{EBDFCF48-FEAC-4240-B60E-17EDE89247E5}"/>
    <dgm:cxn modelId="{24AC4AAB-7B59-4169-9470-133FA4438F5D}" type="presOf" srcId="{CC667B0B-F877-425E-BC3D-613BB47118C2}" destId="{B369AEB5-F964-42F0-B212-4BF26901ABB3}" srcOrd="0" destOrd="0" presId="urn:microsoft.com/office/officeart/2008/layout/AlternatingHexagons"/>
    <dgm:cxn modelId="{F176FA13-435A-4D45-9C66-39C7CBC25EF8}" type="presOf" srcId="{4ED7B587-9BD5-4200-98CC-8018A9DC487D}" destId="{259CA137-4584-4F48-8778-CF0B38DEA42B}" srcOrd="0" destOrd="0" presId="urn:microsoft.com/office/officeart/2008/layout/AlternatingHexagons"/>
    <dgm:cxn modelId="{B6A0B5E5-CC46-48B1-89C7-38995C051393}" type="presParOf" srcId="{AE20B1AC-51C1-41E0-82E7-C4248416EB33}" destId="{B43C8F17-8A6A-4BE0-BC5C-23C75DEDBD2F}" srcOrd="0" destOrd="0" presId="urn:microsoft.com/office/officeart/2008/layout/AlternatingHexagons"/>
    <dgm:cxn modelId="{5562F387-D6BA-45F2-A274-3B542A82B863}" type="presParOf" srcId="{B43C8F17-8A6A-4BE0-BC5C-23C75DEDBD2F}" destId="{B369AEB5-F964-42F0-B212-4BF26901ABB3}" srcOrd="0" destOrd="0" presId="urn:microsoft.com/office/officeart/2008/layout/AlternatingHexagons"/>
    <dgm:cxn modelId="{A8E28AD5-B04D-40B0-8028-47892B79F130}" type="presParOf" srcId="{B43C8F17-8A6A-4BE0-BC5C-23C75DEDBD2F}" destId="{E88923D2-230A-49F5-8B71-99BE86CC59C0}" srcOrd="1" destOrd="0" presId="urn:microsoft.com/office/officeart/2008/layout/AlternatingHexagons"/>
    <dgm:cxn modelId="{8443AB28-4F47-4D70-AF2E-3C54793B0953}" type="presParOf" srcId="{B43C8F17-8A6A-4BE0-BC5C-23C75DEDBD2F}" destId="{FDCDCC0E-727A-4483-A102-279E45171D7E}" srcOrd="2" destOrd="0" presId="urn:microsoft.com/office/officeart/2008/layout/AlternatingHexagons"/>
    <dgm:cxn modelId="{C1061F38-E9F8-49C5-B2A2-2D0CDA5D912F}" type="presParOf" srcId="{B43C8F17-8A6A-4BE0-BC5C-23C75DEDBD2F}" destId="{DA0BC826-9D94-449D-87B7-98222C6D649D}" srcOrd="3" destOrd="0" presId="urn:microsoft.com/office/officeart/2008/layout/AlternatingHexagons"/>
    <dgm:cxn modelId="{74148F17-9A71-4706-99DE-F1B88C9F4CE1}" type="presParOf" srcId="{B43C8F17-8A6A-4BE0-BC5C-23C75DEDBD2F}" destId="{76A1A3E4-5F1A-493E-AEC6-50B94BFE5FF5}" srcOrd="4" destOrd="0" presId="urn:microsoft.com/office/officeart/2008/layout/AlternatingHexagons"/>
    <dgm:cxn modelId="{2EB9D203-B7D0-4C47-8F66-58E55D9471B3}" type="presParOf" srcId="{AE20B1AC-51C1-41E0-82E7-C4248416EB33}" destId="{8DBD516B-84C6-466A-BD70-C1A7BA886546}" srcOrd="1" destOrd="0" presId="urn:microsoft.com/office/officeart/2008/layout/AlternatingHexagons"/>
    <dgm:cxn modelId="{E87045A9-154B-4109-B372-5F8CE99C22A1}" type="presParOf" srcId="{AE20B1AC-51C1-41E0-82E7-C4248416EB33}" destId="{401189C2-126F-4F13-87D6-B2D9F3B33009}" srcOrd="2" destOrd="0" presId="urn:microsoft.com/office/officeart/2008/layout/AlternatingHexagons"/>
    <dgm:cxn modelId="{4505F895-0460-4FB5-A7F8-4CBCF71E452A}" type="presParOf" srcId="{401189C2-126F-4F13-87D6-B2D9F3B33009}" destId="{D163EE8C-6B84-4132-9124-3EFAC1628F6B}" srcOrd="0" destOrd="0" presId="urn:microsoft.com/office/officeart/2008/layout/AlternatingHexagons"/>
    <dgm:cxn modelId="{868B953E-26AD-4E5E-AC19-CBFD9A23A17E}" type="presParOf" srcId="{401189C2-126F-4F13-87D6-B2D9F3B33009}" destId="{DDD86168-570A-4550-A867-0DC595B3560C}" srcOrd="1" destOrd="0" presId="urn:microsoft.com/office/officeart/2008/layout/AlternatingHexagons"/>
    <dgm:cxn modelId="{91219432-B058-4084-AF64-9CEE23DEF45F}" type="presParOf" srcId="{401189C2-126F-4F13-87D6-B2D9F3B33009}" destId="{C50E29F1-BB42-47BC-8F02-A4D02A02ADD8}" srcOrd="2" destOrd="0" presId="urn:microsoft.com/office/officeart/2008/layout/AlternatingHexagons"/>
    <dgm:cxn modelId="{1AFFBF4F-39FE-4FA9-B925-29E6B46DB093}" type="presParOf" srcId="{401189C2-126F-4F13-87D6-B2D9F3B33009}" destId="{7E3A0E7C-5397-4994-B53E-527AD867B11C}" srcOrd="3" destOrd="0" presId="urn:microsoft.com/office/officeart/2008/layout/AlternatingHexagons"/>
    <dgm:cxn modelId="{BFF6C049-8953-4C81-9870-09F58DA82C66}" type="presParOf" srcId="{401189C2-126F-4F13-87D6-B2D9F3B33009}" destId="{259CA137-4584-4F48-8778-CF0B38DEA42B}" srcOrd="4" destOrd="0" presId="urn:microsoft.com/office/officeart/2008/layout/AlternatingHexagons"/>
    <dgm:cxn modelId="{7A9C9D1D-1D4A-4056-BFD7-5E4C489803FD}" type="presParOf" srcId="{AE20B1AC-51C1-41E0-82E7-C4248416EB33}" destId="{6AF020D7-E5FC-4FEE-A22A-8D753F53E082}" srcOrd="3" destOrd="0" presId="urn:microsoft.com/office/officeart/2008/layout/AlternatingHexagons"/>
    <dgm:cxn modelId="{9937F20D-230B-45DD-A6D4-A2E48CB93D6A}" type="presParOf" srcId="{AE20B1AC-51C1-41E0-82E7-C4248416EB33}" destId="{766F8DDE-ED79-4F18-8E02-88D3A7ABD676}" srcOrd="4" destOrd="0" presId="urn:microsoft.com/office/officeart/2008/layout/AlternatingHexagons"/>
    <dgm:cxn modelId="{ECB3F3F1-9C35-4818-8882-B15151FA1970}" type="presParOf" srcId="{766F8DDE-ED79-4F18-8E02-88D3A7ABD676}" destId="{E3430953-BC79-4B61-919B-495B33A1EFC2}" srcOrd="0" destOrd="0" presId="urn:microsoft.com/office/officeart/2008/layout/AlternatingHexagons"/>
    <dgm:cxn modelId="{30A53E09-653F-4795-9888-C86713F7A09C}" type="presParOf" srcId="{766F8DDE-ED79-4F18-8E02-88D3A7ABD676}" destId="{35925C48-FFAC-4DEF-AA51-36BED64E0D6B}" srcOrd="1" destOrd="0" presId="urn:microsoft.com/office/officeart/2008/layout/AlternatingHexagons"/>
    <dgm:cxn modelId="{9C951F53-5629-46AD-AE4A-EBED1CD51610}" type="presParOf" srcId="{766F8DDE-ED79-4F18-8E02-88D3A7ABD676}" destId="{4CB013A8-0B2D-40E6-BE9D-E73124436448}" srcOrd="2" destOrd="0" presId="urn:microsoft.com/office/officeart/2008/layout/AlternatingHexagons"/>
    <dgm:cxn modelId="{C667808E-8A6E-437D-84C5-AF8B50975E35}" type="presParOf" srcId="{766F8DDE-ED79-4F18-8E02-88D3A7ABD676}" destId="{4291F6DD-5EB7-4009-9AA4-A6FB5438F715}" srcOrd="3" destOrd="0" presId="urn:microsoft.com/office/officeart/2008/layout/AlternatingHexagons"/>
    <dgm:cxn modelId="{FBC56F6F-9F61-47BA-B8E0-4164256AD4C3}" type="presParOf" srcId="{766F8DDE-ED79-4F18-8E02-88D3A7ABD676}" destId="{DDF6C1EF-129F-40F1-ABEF-8803FFF0344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F845D-57F4-43DE-99E1-9234D853F128}"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ru-RU"/>
        </a:p>
      </dgm:t>
    </dgm:pt>
    <dgm:pt modelId="{12B9D8FC-48DD-46C9-B375-E3BCF3941E9E}">
      <dgm:prSet custT="1"/>
      <dgm:spPr/>
      <dgm:t>
        <a:bodyPr/>
        <a:lstStyle/>
        <a:p>
          <a:pPr algn="ctr"/>
          <a:r>
            <a:rPr lang="ru-RU" sz="1100" b="1" i="0" u="none" dirty="0" smtClean="0">
              <a:latin typeface="+mn-lt"/>
            </a:rPr>
            <a:t>С</a:t>
          </a:r>
          <a:r>
            <a:rPr lang="en-US" sz="1100" b="1" i="0" u="none" dirty="0" smtClean="0">
              <a:latin typeface="+mn-lt"/>
            </a:rPr>
            <a:t>JSC NPP Zvezda named after  Academician </a:t>
          </a:r>
          <a:r>
            <a:rPr lang="en-US" sz="1100" b="1" i="0" u="none" dirty="0" err="1" smtClean="0">
              <a:latin typeface="+mn-lt"/>
            </a:rPr>
            <a:t>G.I.Severin</a:t>
          </a:r>
          <a:r>
            <a:rPr lang="en-US" sz="1100" b="1" i="0" u="none" dirty="0" smtClean="0">
              <a:latin typeface="+mn-lt"/>
            </a:rPr>
            <a:t> "</a:t>
          </a:r>
          <a:endParaRPr lang="ru-RU" sz="1100" b="1" dirty="0">
            <a:latin typeface="+mn-lt"/>
          </a:endParaRPr>
        </a:p>
      </dgm:t>
    </dgm:pt>
    <dgm:pt modelId="{06560602-63C7-4E18-9E10-61B1A2150953}" type="parTrans" cxnId="{1BC008E8-4ACD-40A1-86E9-6DA242B82C13}">
      <dgm:prSet/>
      <dgm:spPr/>
      <dgm:t>
        <a:bodyPr/>
        <a:lstStyle/>
        <a:p>
          <a:pPr algn="ctr"/>
          <a:endParaRPr lang="ru-RU" sz="2800" b="1">
            <a:latin typeface="+mn-lt"/>
          </a:endParaRPr>
        </a:p>
      </dgm:t>
    </dgm:pt>
    <dgm:pt modelId="{8D1A92F0-6021-4C08-A1C2-6D28B01E5A7B}" type="sibTrans" cxnId="{1BC008E8-4ACD-40A1-86E9-6DA242B82C13}">
      <dgm:prSet/>
      <dgm:spPr/>
      <dgm:t>
        <a:bodyPr/>
        <a:lstStyle/>
        <a:p>
          <a:pPr algn="ctr"/>
          <a:endParaRPr lang="ru-RU" sz="2800" b="1">
            <a:latin typeface="+mn-lt"/>
          </a:endParaRPr>
        </a:p>
      </dgm:t>
    </dgm:pt>
    <dgm:pt modelId="{3C8BB8C5-935C-4115-AC6D-3CCD2D2ADDBA}">
      <dgm:prSet custT="1"/>
      <dgm:spPr/>
      <dgm:t>
        <a:bodyPr/>
        <a:lstStyle/>
        <a:p>
          <a:r>
            <a:rPr lang="en-US" sz="1100" b="1" i="0" u="none" dirty="0" smtClean="0">
              <a:latin typeface="+mn-lt"/>
            </a:rPr>
            <a:t> </a:t>
          </a:r>
          <a:r>
            <a:rPr lang="en-US" sz="1100" b="1" i="0" u="none" dirty="0" err="1" smtClean="0">
              <a:latin typeface="+mn-lt"/>
            </a:rPr>
            <a:t>HeliVert</a:t>
          </a:r>
          <a:r>
            <a:rPr lang="en-US" sz="1100" b="1" i="0" u="none" dirty="0" smtClean="0">
              <a:latin typeface="+mn-lt"/>
            </a:rPr>
            <a:t> </a:t>
          </a:r>
          <a:r>
            <a:rPr lang="ru-RU" sz="1100" b="1" i="0" u="none" dirty="0" smtClean="0">
              <a:latin typeface="+mn-lt"/>
            </a:rPr>
            <a:t>С</a:t>
          </a:r>
          <a:r>
            <a:rPr lang="en-US" sz="1100" b="1" i="0" u="none" dirty="0" smtClean="0">
              <a:latin typeface="+mn-lt"/>
            </a:rPr>
            <a:t>JSC</a:t>
          </a:r>
          <a:endParaRPr lang="ru-RU" sz="1100" b="1" i="0" u="none" dirty="0" smtClean="0">
            <a:latin typeface="+mn-lt"/>
          </a:endParaRPr>
        </a:p>
      </dgm:t>
    </dgm:pt>
    <dgm:pt modelId="{B9D38CD4-9541-4295-992E-65F928A9C2B6}" type="parTrans" cxnId="{42253C61-F7BE-4A8C-AC73-0D409CE89F13}">
      <dgm:prSet/>
      <dgm:spPr/>
      <dgm:t>
        <a:bodyPr/>
        <a:lstStyle/>
        <a:p>
          <a:endParaRPr lang="ru-RU"/>
        </a:p>
      </dgm:t>
    </dgm:pt>
    <dgm:pt modelId="{B6B4EE94-56E5-43C8-A599-1AC7C59B603B}" type="sibTrans" cxnId="{42253C61-F7BE-4A8C-AC73-0D409CE89F13}">
      <dgm:prSet/>
      <dgm:spPr/>
      <dgm:t>
        <a:bodyPr/>
        <a:lstStyle/>
        <a:p>
          <a:endParaRPr lang="ru-RU"/>
        </a:p>
      </dgm:t>
    </dgm:pt>
    <dgm:pt modelId="{9B851C47-2947-4E4D-B17E-B5A850F044F1}">
      <dgm:prSet custT="1"/>
      <dgm:spPr/>
      <dgm:t>
        <a:bodyPr/>
        <a:lstStyle/>
        <a:p>
          <a:r>
            <a:rPr lang="en-US" sz="1100" b="1" i="0" u="none" dirty="0" smtClean="0">
              <a:latin typeface="+mn-lt"/>
            </a:rPr>
            <a:t> CJSC "Weighting company" Tenzo - M "</a:t>
          </a:r>
          <a:endParaRPr lang="ru-RU" sz="1100" b="1" i="0" u="none" dirty="0" smtClean="0">
            <a:latin typeface="+mn-lt"/>
          </a:endParaRPr>
        </a:p>
      </dgm:t>
    </dgm:pt>
    <dgm:pt modelId="{E371C33A-B109-4FCC-A53B-58A73AFBA2C4}" type="parTrans" cxnId="{66AFA208-BADA-437D-B595-1D6B0DDC3577}">
      <dgm:prSet/>
      <dgm:spPr/>
      <dgm:t>
        <a:bodyPr/>
        <a:lstStyle/>
        <a:p>
          <a:endParaRPr lang="ru-RU"/>
        </a:p>
      </dgm:t>
    </dgm:pt>
    <dgm:pt modelId="{4475DBE0-3211-42CA-BAB8-CD4C73AF93AB}" type="sibTrans" cxnId="{66AFA208-BADA-437D-B595-1D6B0DDC3577}">
      <dgm:prSet/>
      <dgm:spPr/>
      <dgm:t>
        <a:bodyPr/>
        <a:lstStyle/>
        <a:p>
          <a:endParaRPr lang="ru-RU"/>
        </a:p>
      </dgm:t>
    </dgm:pt>
    <dgm:pt modelId="{D479EE63-AFB9-48E5-AE8F-158CFEE6DC61}">
      <dgm:prSet custT="1"/>
      <dgm:spPr/>
      <dgm:t>
        <a:bodyPr/>
        <a:lstStyle/>
        <a:p>
          <a:r>
            <a:rPr lang="en-US" sz="1100" b="1" i="0" u="none" dirty="0" smtClean="0">
              <a:latin typeface="+mn-lt"/>
            </a:rPr>
            <a:t>LLC  Engineering company ATESI</a:t>
          </a:r>
          <a:endParaRPr lang="ru-RU" sz="1100" b="1" i="0" u="none" dirty="0" smtClean="0">
            <a:latin typeface="+mn-lt"/>
          </a:endParaRPr>
        </a:p>
      </dgm:t>
    </dgm:pt>
    <dgm:pt modelId="{98278356-6833-4125-A761-96F0A8F9FE4E}" type="parTrans" cxnId="{712C1D45-0B46-4E0E-8C42-D23F3A4E08AB}">
      <dgm:prSet/>
      <dgm:spPr/>
      <dgm:t>
        <a:bodyPr/>
        <a:lstStyle/>
        <a:p>
          <a:endParaRPr lang="ru-RU"/>
        </a:p>
      </dgm:t>
    </dgm:pt>
    <dgm:pt modelId="{C5DD7735-DA55-44D6-AFC5-7F0E04C07AC7}" type="sibTrans" cxnId="{712C1D45-0B46-4E0E-8C42-D23F3A4E08AB}">
      <dgm:prSet/>
      <dgm:spPr/>
      <dgm:t>
        <a:bodyPr/>
        <a:lstStyle/>
        <a:p>
          <a:endParaRPr lang="ru-RU"/>
        </a:p>
      </dgm:t>
    </dgm:pt>
    <dgm:pt modelId="{E228A63F-1233-4F83-A6AF-0575F5F9EDD5}">
      <dgm:prSet custT="1"/>
      <dgm:spPr/>
      <dgm:t>
        <a:bodyPr/>
        <a:lstStyle/>
        <a:p>
          <a:r>
            <a:rPr lang="en-US" sz="1100" b="1" i="0" u="none" dirty="0" smtClean="0">
              <a:latin typeface="+mn-lt"/>
            </a:rPr>
            <a:t> CJSC "Lyubertsy Montazhavtomatika Plant"</a:t>
          </a:r>
          <a:endParaRPr lang="ru-RU" sz="1100" b="1" i="0" u="none" dirty="0" smtClean="0">
            <a:latin typeface="+mn-lt"/>
          </a:endParaRPr>
        </a:p>
      </dgm:t>
    </dgm:pt>
    <dgm:pt modelId="{39392D89-6A04-4C3E-8114-334197994E43}" type="parTrans" cxnId="{DC55DF40-8225-49BB-852F-52F88B00AA1E}">
      <dgm:prSet/>
      <dgm:spPr/>
      <dgm:t>
        <a:bodyPr/>
        <a:lstStyle/>
        <a:p>
          <a:endParaRPr lang="ru-RU"/>
        </a:p>
      </dgm:t>
    </dgm:pt>
    <dgm:pt modelId="{08DAA1C3-D506-4EF2-AF1F-85495264B09A}" type="sibTrans" cxnId="{DC55DF40-8225-49BB-852F-52F88B00AA1E}">
      <dgm:prSet/>
      <dgm:spPr/>
      <dgm:t>
        <a:bodyPr/>
        <a:lstStyle/>
        <a:p>
          <a:endParaRPr lang="ru-RU"/>
        </a:p>
      </dgm:t>
    </dgm:pt>
    <dgm:pt modelId="{B97E6DD5-8E90-4C3B-9C99-0C0316E4A0FB}">
      <dgm:prSet custT="1"/>
      <dgm:spPr/>
      <dgm:t>
        <a:bodyPr/>
        <a:lstStyle/>
        <a:p>
          <a:r>
            <a:rPr lang="en-US" sz="1100" b="1" i="0" u="none" dirty="0" smtClean="0">
              <a:latin typeface="+mn-lt"/>
            </a:rPr>
            <a:t> Branch of Mostostroy Industry OJSC Lyubertsy Bridge Construction Equipment Plant</a:t>
          </a:r>
          <a:endParaRPr lang="ru-RU" sz="1100" b="1" i="0" u="none" dirty="0" smtClean="0">
            <a:latin typeface="+mn-lt"/>
          </a:endParaRPr>
        </a:p>
      </dgm:t>
    </dgm:pt>
    <dgm:pt modelId="{C1160082-5871-42B6-BD63-0278415EBC61}" type="parTrans" cxnId="{C1F38B65-287B-4767-8B49-FDFE3B896AD9}">
      <dgm:prSet/>
      <dgm:spPr/>
      <dgm:t>
        <a:bodyPr/>
        <a:lstStyle/>
        <a:p>
          <a:endParaRPr lang="ru-RU"/>
        </a:p>
      </dgm:t>
    </dgm:pt>
    <dgm:pt modelId="{D20961D8-FAAF-4B7C-A731-0EAA87ED5B41}" type="sibTrans" cxnId="{C1F38B65-287B-4767-8B49-FDFE3B896AD9}">
      <dgm:prSet/>
      <dgm:spPr/>
      <dgm:t>
        <a:bodyPr/>
        <a:lstStyle/>
        <a:p>
          <a:endParaRPr lang="ru-RU"/>
        </a:p>
      </dgm:t>
    </dgm:pt>
    <dgm:pt modelId="{AA74A260-ED60-4EDA-93CC-31CD550E84C3}">
      <dgm:prSet custT="1"/>
      <dgm:spPr/>
      <dgm:t>
        <a:bodyPr/>
        <a:lstStyle/>
        <a:p>
          <a:r>
            <a:rPr lang="en-US" sz="1100" b="1" i="0" u="none" dirty="0" smtClean="0">
              <a:latin typeface="+mn-lt"/>
            </a:rPr>
            <a:t>LLC Scientific and Industrial Firm "TREKOL"</a:t>
          </a:r>
          <a:endParaRPr lang="ru-RU" sz="1100" b="1" i="0" u="none" dirty="0" smtClean="0">
            <a:latin typeface="+mn-lt"/>
          </a:endParaRPr>
        </a:p>
      </dgm:t>
    </dgm:pt>
    <dgm:pt modelId="{1F150498-297D-4552-AB56-E177DE67C649}" type="parTrans" cxnId="{B8C3DAE6-57F8-4861-8979-73EA66566299}">
      <dgm:prSet/>
      <dgm:spPr/>
      <dgm:t>
        <a:bodyPr/>
        <a:lstStyle/>
        <a:p>
          <a:endParaRPr lang="ru-RU"/>
        </a:p>
      </dgm:t>
    </dgm:pt>
    <dgm:pt modelId="{452B0064-ACD1-48C7-A861-4547AA66B248}" type="sibTrans" cxnId="{B8C3DAE6-57F8-4861-8979-73EA66566299}">
      <dgm:prSet/>
      <dgm:spPr/>
      <dgm:t>
        <a:bodyPr/>
        <a:lstStyle/>
        <a:p>
          <a:endParaRPr lang="ru-RU"/>
        </a:p>
      </dgm:t>
    </dgm:pt>
    <dgm:pt modelId="{F2BA72A5-22E9-4CDD-973D-FFE64EB9D5A0}">
      <dgm:prSet custT="1"/>
      <dgm:spPr/>
      <dgm:t>
        <a:bodyPr/>
        <a:lstStyle/>
        <a:p>
          <a:r>
            <a:rPr lang="en-US" sz="1100" b="1" i="0" u="none" dirty="0" smtClean="0">
              <a:latin typeface="+mn-lt"/>
            </a:rPr>
            <a:t> LLC NPF Tehenergokompleks</a:t>
          </a:r>
          <a:endParaRPr lang="ru-RU" sz="1100" b="1" i="0" u="none" dirty="0" smtClean="0">
            <a:latin typeface="+mn-lt"/>
          </a:endParaRPr>
        </a:p>
      </dgm:t>
    </dgm:pt>
    <dgm:pt modelId="{0A4EF2C0-89AD-4B11-B812-8BDC5B338B07}" type="parTrans" cxnId="{890BA6C1-7174-4945-80E6-A8DA673449C4}">
      <dgm:prSet/>
      <dgm:spPr/>
      <dgm:t>
        <a:bodyPr/>
        <a:lstStyle/>
        <a:p>
          <a:endParaRPr lang="ru-RU"/>
        </a:p>
      </dgm:t>
    </dgm:pt>
    <dgm:pt modelId="{9F30590B-32C4-42BA-8040-596EE646416A}" type="sibTrans" cxnId="{890BA6C1-7174-4945-80E6-A8DA673449C4}">
      <dgm:prSet/>
      <dgm:spPr/>
      <dgm:t>
        <a:bodyPr/>
        <a:lstStyle/>
        <a:p>
          <a:endParaRPr lang="ru-RU"/>
        </a:p>
      </dgm:t>
    </dgm:pt>
    <dgm:pt modelId="{62CFE9B0-CFDD-48C2-A3C2-484430A5872C}">
      <dgm:prSet custT="1"/>
      <dgm:spPr/>
      <dgm:t>
        <a:bodyPr/>
        <a:lstStyle/>
        <a:p>
          <a:r>
            <a:rPr lang="en-US" sz="1100" b="1" i="0" u="none" dirty="0" smtClean="0">
              <a:latin typeface="+mn-lt"/>
            </a:rPr>
            <a:t> LLC "RPK" Laser Style "</a:t>
          </a:r>
          <a:endParaRPr lang="ru-RU" sz="1100" b="1" i="0" u="none" dirty="0" smtClean="0">
            <a:latin typeface="+mn-lt"/>
          </a:endParaRPr>
        </a:p>
      </dgm:t>
    </dgm:pt>
    <dgm:pt modelId="{092CAE81-C7C0-487B-9E8D-5ACA20021962}" type="parTrans" cxnId="{80F96115-B2C3-464D-8811-2E2D4B5DE69E}">
      <dgm:prSet/>
      <dgm:spPr/>
      <dgm:t>
        <a:bodyPr/>
        <a:lstStyle/>
        <a:p>
          <a:endParaRPr lang="ru-RU"/>
        </a:p>
      </dgm:t>
    </dgm:pt>
    <dgm:pt modelId="{C23A5018-5DCA-4227-96D8-BBC7322E8E6C}" type="sibTrans" cxnId="{80F96115-B2C3-464D-8811-2E2D4B5DE69E}">
      <dgm:prSet/>
      <dgm:spPr/>
      <dgm:t>
        <a:bodyPr/>
        <a:lstStyle/>
        <a:p>
          <a:endParaRPr lang="ru-RU"/>
        </a:p>
      </dgm:t>
    </dgm:pt>
    <dgm:pt modelId="{149EFE37-F660-47FD-83DB-706DC4EFB691}">
      <dgm:prSet custT="1"/>
      <dgm:spPr/>
      <dgm:t>
        <a:bodyPr/>
        <a:lstStyle/>
        <a:p>
          <a:r>
            <a:rPr lang="en-US" sz="1100" b="1" i="0" u="none" dirty="0" smtClean="0">
              <a:latin typeface="+mn-lt"/>
            </a:rPr>
            <a:t> LLC RG-group</a:t>
          </a:r>
          <a:endParaRPr lang="ru-RU" sz="1100" b="1" i="0" u="none" dirty="0" smtClean="0">
            <a:latin typeface="+mn-lt"/>
          </a:endParaRPr>
        </a:p>
      </dgm:t>
    </dgm:pt>
    <dgm:pt modelId="{A63A14B3-1731-496C-BA83-6BB6DF29CA35}" type="parTrans" cxnId="{14A4EFDA-6D4A-4F43-A021-E62836F78F32}">
      <dgm:prSet/>
      <dgm:spPr/>
      <dgm:t>
        <a:bodyPr/>
        <a:lstStyle/>
        <a:p>
          <a:endParaRPr lang="ru-RU"/>
        </a:p>
      </dgm:t>
    </dgm:pt>
    <dgm:pt modelId="{2F3BE31C-83CC-43C6-86F1-28571BFF60BE}" type="sibTrans" cxnId="{14A4EFDA-6D4A-4F43-A021-E62836F78F32}">
      <dgm:prSet/>
      <dgm:spPr/>
      <dgm:t>
        <a:bodyPr/>
        <a:lstStyle/>
        <a:p>
          <a:endParaRPr lang="ru-RU"/>
        </a:p>
      </dgm:t>
    </dgm:pt>
    <dgm:pt modelId="{C63D947B-BE1D-4C03-81F9-D90F9A46F2CD}">
      <dgm:prSet custT="1"/>
      <dgm:spPr/>
      <dgm:t>
        <a:bodyPr/>
        <a:lstStyle/>
        <a:p>
          <a:r>
            <a:rPr lang="en-US" sz="1100" b="1" i="0" u="none" dirty="0" smtClean="0">
              <a:latin typeface="+mn-lt"/>
            </a:rPr>
            <a:t> NPO ENERGOKONTRAKT JSC</a:t>
          </a:r>
          <a:endParaRPr lang="ru-RU" sz="1100" b="1" i="0" u="none" dirty="0" smtClean="0">
            <a:latin typeface="+mn-lt"/>
          </a:endParaRPr>
        </a:p>
      </dgm:t>
    </dgm:pt>
    <dgm:pt modelId="{DE8EE877-41B2-4C68-88E6-A058F12FA876}" type="parTrans" cxnId="{0A0CD715-79A3-43C6-A5A1-2CA89F90CB33}">
      <dgm:prSet/>
      <dgm:spPr/>
      <dgm:t>
        <a:bodyPr/>
        <a:lstStyle/>
        <a:p>
          <a:endParaRPr lang="ru-RU"/>
        </a:p>
      </dgm:t>
    </dgm:pt>
    <dgm:pt modelId="{4646D31D-541A-4069-B245-1405E4130D0F}" type="sibTrans" cxnId="{0A0CD715-79A3-43C6-A5A1-2CA89F90CB33}">
      <dgm:prSet/>
      <dgm:spPr/>
      <dgm:t>
        <a:bodyPr/>
        <a:lstStyle/>
        <a:p>
          <a:endParaRPr lang="ru-RU"/>
        </a:p>
      </dgm:t>
    </dgm:pt>
    <dgm:pt modelId="{1712FED4-5CD4-4B27-8F08-53AC5629D0A7}">
      <dgm:prSet custT="1"/>
      <dgm:spPr/>
      <dgm:t>
        <a:bodyPr/>
        <a:lstStyle/>
        <a:p>
          <a:r>
            <a:rPr lang="en-US" sz="1100" b="1" i="0" u="none" dirty="0" smtClean="0">
              <a:latin typeface="+mn-lt"/>
            </a:rPr>
            <a:t> Pehor Textile LLC</a:t>
          </a:r>
          <a:endParaRPr lang="ru-RU" sz="1100" b="1" i="0" u="none" dirty="0" smtClean="0">
            <a:latin typeface="+mn-lt"/>
          </a:endParaRPr>
        </a:p>
      </dgm:t>
    </dgm:pt>
    <dgm:pt modelId="{8D76C2F0-9472-49F0-B1F6-016D6D68D01B}" type="parTrans" cxnId="{B2C70773-F931-4D4A-BEAF-E27456D443E6}">
      <dgm:prSet/>
      <dgm:spPr/>
      <dgm:t>
        <a:bodyPr/>
        <a:lstStyle/>
        <a:p>
          <a:endParaRPr lang="ru-RU"/>
        </a:p>
      </dgm:t>
    </dgm:pt>
    <dgm:pt modelId="{A36F8947-B0A0-4F46-B973-693815CC55C6}" type="sibTrans" cxnId="{B2C70773-F931-4D4A-BEAF-E27456D443E6}">
      <dgm:prSet/>
      <dgm:spPr/>
      <dgm:t>
        <a:bodyPr/>
        <a:lstStyle/>
        <a:p>
          <a:endParaRPr lang="ru-RU"/>
        </a:p>
      </dgm:t>
    </dgm:pt>
    <dgm:pt modelId="{C504C794-3B4C-44D7-88DC-2F5F4F3AC0B5}">
      <dgm:prSet custT="1"/>
      <dgm:spPr/>
      <dgm:t>
        <a:bodyPr/>
        <a:lstStyle/>
        <a:p>
          <a:r>
            <a:rPr lang="en-US" sz="1100" b="1" i="0" u="none" dirty="0" smtClean="0">
              <a:latin typeface="+mn-lt"/>
            </a:rPr>
            <a:t> LLC TO Monolith</a:t>
          </a:r>
          <a:endParaRPr lang="ru-RU" sz="1100" b="1" i="0" u="none" dirty="0" smtClean="0">
            <a:latin typeface="+mn-lt"/>
          </a:endParaRPr>
        </a:p>
      </dgm:t>
    </dgm:pt>
    <dgm:pt modelId="{00AE4984-7647-40D7-8DEB-278DE971AAE5}" type="parTrans" cxnId="{13F413D8-4B9B-41A6-9196-024EE22A74C8}">
      <dgm:prSet/>
      <dgm:spPr/>
      <dgm:t>
        <a:bodyPr/>
        <a:lstStyle/>
        <a:p>
          <a:endParaRPr lang="ru-RU"/>
        </a:p>
      </dgm:t>
    </dgm:pt>
    <dgm:pt modelId="{8DDFE013-44B1-4FFF-8EBF-F1FE0949C042}" type="sibTrans" cxnId="{13F413D8-4B9B-41A6-9196-024EE22A74C8}">
      <dgm:prSet/>
      <dgm:spPr/>
      <dgm:t>
        <a:bodyPr/>
        <a:lstStyle/>
        <a:p>
          <a:endParaRPr lang="ru-RU"/>
        </a:p>
      </dgm:t>
    </dgm:pt>
    <dgm:pt modelId="{8AF7E466-FD82-4F3E-A8FA-A8494E29A483}">
      <dgm:prSet custT="1"/>
      <dgm:spPr/>
      <dgm:t>
        <a:bodyPr/>
        <a:lstStyle/>
        <a:p>
          <a:r>
            <a:rPr lang="en-US" sz="1100" b="1" i="0" u="none" dirty="0" smtClean="0">
              <a:latin typeface="+mn-lt"/>
            </a:rPr>
            <a:t> LLC PK "LEADER"</a:t>
          </a:r>
          <a:endParaRPr lang="ru-RU" sz="1100" b="1" i="0" u="none" dirty="0" smtClean="0">
            <a:latin typeface="+mn-lt"/>
          </a:endParaRPr>
        </a:p>
      </dgm:t>
    </dgm:pt>
    <dgm:pt modelId="{29C0B76A-C92B-4972-A803-3D22C33AF97C}" type="parTrans" cxnId="{65FE3EED-9310-4065-AFC9-5969BD256CF9}">
      <dgm:prSet/>
      <dgm:spPr/>
      <dgm:t>
        <a:bodyPr/>
        <a:lstStyle/>
        <a:p>
          <a:endParaRPr lang="ru-RU"/>
        </a:p>
      </dgm:t>
    </dgm:pt>
    <dgm:pt modelId="{1F6608CF-805F-4FF9-A927-1B6DAEC9F61A}" type="sibTrans" cxnId="{65FE3EED-9310-4065-AFC9-5969BD256CF9}">
      <dgm:prSet/>
      <dgm:spPr/>
      <dgm:t>
        <a:bodyPr/>
        <a:lstStyle/>
        <a:p>
          <a:endParaRPr lang="ru-RU"/>
        </a:p>
      </dgm:t>
    </dgm:pt>
    <dgm:pt modelId="{A7EC6DDE-3D7A-4CD0-9090-29EA7D8E5DAD}">
      <dgm:prSet custT="1"/>
      <dgm:spPr/>
      <dgm:t>
        <a:bodyPr/>
        <a:lstStyle/>
        <a:p>
          <a:r>
            <a:rPr lang="en-US" sz="1100" b="1" i="0" u="none" dirty="0" smtClean="0">
              <a:latin typeface="+mn-lt"/>
            </a:rPr>
            <a:t> LLC "Lyubertsy Car Repair Plant"</a:t>
          </a:r>
          <a:endParaRPr lang="ru-RU" sz="1100" b="1" i="0" u="none" dirty="0" smtClean="0">
            <a:latin typeface="+mn-lt"/>
          </a:endParaRPr>
        </a:p>
      </dgm:t>
    </dgm:pt>
    <dgm:pt modelId="{FC1BF1FB-3919-49B7-8157-AC38799A9925}" type="parTrans" cxnId="{EF5E1BA5-C499-4480-9CE8-25775A2737CA}">
      <dgm:prSet/>
      <dgm:spPr/>
      <dgm:t>
        <a:bodyPr/>
        <a:lstStyle/>
        <a:p>
          <a:endParaRPr lang="ru-RU"/>
        </a:p>
      </dgm:t>
    </dgm:pt>
    <dgm:pt modelId="{10BC2FC0-558E-4649-9879-F6BFAD4E9583}" type="sibTrans" cxnId="{EF5E1BA5-C499-4480-9CE8-25775A2737CA}">
      <dgm:prSet/>
      <dgm:spPr/>
      <dgm:t>
        <a:bodyPr/>
        <a:lstStyle/>
        <a:p>
          <a:endParaRPr lang="ru-RU"/>
        </a:p>
      </dgm:t>
    </dgm:pt>
    <dgm:pt modelId="{6ADF3F60-AF1D-4097-A6F4-50EF3DCDDB05}">
      <dgm:prSet custT="1"/>
      <dgm:spPr/>
      <dgm:t>
        <a:bodyPr/>
        <a:lstStyle/>
        <a:p>
          <a:r>
            <a:rPr lang="en-US" sz="1100" b="1" i="0" u="none" dirty="0" smtClean="0">
              <a:latin typeface="+mn-lt"/>
            </a:rPr>
            <a:t>LLC NGO "Association KILAK"</a:t>
          </a:r>
          <a:endParaRPr lang="ru-RU" sz="1100" b="1" i="0" u="none" dirty="0" smtClean="0">
            <a:latin typeface="+mn-lt"/>
          </a:endParaRPr>
        </a:p>
      </dgm:t>
    </dgm:pt>
    <dgm:pt modelId="{7AEFF2E3-FD75-4909-BBF9-CBF8355C9363}" type="parTrans" cxnId="{ACF73679-3888-4CC3-91F7-2B570911471A}">
      <dgm:prSet/>
      <dgm:spPr/>
      <dgm:t>
        <a:bodyPr/>
        <a:lstStyle/>
        <a:p>
          <a:endParaRPr lang="ru-RU"/>
        </a:p>
      </dgm:t>
    </dgm:pt>
    <dgm:pt modelId="{FFBEB786-69B8-4D1C-92C7-D6F2D3E52773}" type="sibTrans" cxnId="{ACF73679-3888-4CC3-91F7-2B570911471A}">
      <dgm:prSet/>
      <dgm:spPr/>
      <dgm:t>
        <a:bodyPr/>
        <a:lstStyle/>
        <a:p>
          <a:endParaRPr lang="ru-RU"/>
        </a:p>
      </dgm:t>
    </dgm:pt>
    <dgm:pt modelId="{261485E2-D27E-4343-97DA-F3AB4C6092E1}">
      <dgm:prSet custT="1"/>
      <dgm:spPr/>
      <dgm:t>
        <a:bodyPr/>
        <a:lstStyle/>
        <a:p>
          <a:r>
            <a:rPr lang="en-US" sz="1100" b="1" i="0" u="none" dirty="0" smtClean="0">
              <a:latin typeface="+mn-lt"/>
            </a:rPr>
            <a:t> LLC InterLek</a:t>
          </a:r>
          <a:endParaRPr lang="ru-RU" sz="1100" b="1" i="0" u="none" dirty="0" smtClean="0">
            <a:latin typeface="+mn-lt"/>
          </a:endParaRPr>
        </a:p>
      </dgm:t>
    </dgm:pt>
    <dgm:pt modelId="{34CDBD25-BD16-49DF-B8DB-A020B6AA1CE4}" type="parTrans" cxnId="{FBABD4BE-9649-4AA3-8AEF-764C718DB2E5}">
      <dgm:prSet/>
      <dgm:spPr/>
      <dgm:t>
        <a:bodyPr/>
        <a:lstStyle/>
        <a:p>
          <a:endParaRPr lang="ru-RU"/>
        </a:p>
      </dgm:t>
    </dgm:pt>
    <dgm:pt modelId="{CBEB9685-7716-4575-8CEB-7C508413076C}" type="sibTrans" cxnId="{FBABD4BE-9649-4AA3-8AEF-764C718DB2E5}">
      <dgm:prSet/>
      <dgm:spPr/>
      <dgm:t>
        <a:bodyPr/>
        <a:lstStyle/>
        <a:p>
          <a:endParaRPr lang="ru-RU"/>
        </a:p>
      </dgm:t>
    </dgm:pt>
    <dgm:pt modelId="{DEE7B12C-E465-4C13-A749-816D66F9CC31}">
      <dgm:prSet custT="1"/>
      <dgm:spPr/>
      <dgm:t>
        <a:bodyPr/>
        <a:lstStyle/>
        <a:p>
          <a:r>
            <a:rPr lang="en-US" sz="1100" b="1" i="0" u="none" dirty="0" smtClean="0">
              <a:latin typeface="+mn-lt"/>
            </a:rPr>
            <a:t> LLC "Kitchen yard"</a:t>
          </a:r>
          <a:endParaRPr lang="ru-RU" sz="1100" b="1" i="0" u="none" dirty="0" smtClean="0">
            <a:latin typeface="+mn-lt"/>
          </a:endParaRPr>
        </a:p>
      </dgm:t>
    </dgm:pt>
    <dgm:pt modelId="{70D9D115-544F-4BB5-848E-CBC810BEEBB6}" type="parTrans" cxnId="{083BE876-C759-402F-BAF9-C60FF9785675}">
      <dgm:prSet/>
      <dgm:spPr/>
      <dgm:t>
        <a:bodyPr/>
        <a:lstStyle/>
        <a:p>
          <a:endParaRPr lang="ru-RU"/>
        </a:p>
      </dgm:t>
    </dgm:pt>
    <dgm:pt modelId="{6C02703A-760F-403C-8344-81DD12E51487}" type="sibTrans" cxnId="{083BE876-C759-402F-BAF9-C60FF9785675}">
      <dgm:prSet/>
      <dgm:spPr/>
      <dgm:t>
        <a:bodyPr/>
        <a:lstStyle/>
        <a:p>
          <a:endParaRPr lang="ru-RU"/>
        </a:p>
      </dgm:t>
    </dgm:pt>
    <dgm:pt modelId="{D46B0CAB-0E77-4EAF-8AE8-6212F26811ED}">
      <dgm:prSet custT="1"/>
      <dgm:spPr/>
      <dgm:t>
        <a:bodyPr/>
        <a:lstStyle/>
        <a:p>
          <a:r>
            <a:rPr lang="en-US" sz="1100" b="1" i="0" u="none" dirty="0" smtClean="0">
              <a:latin typeface="+mn-lt"/>
            </a:rPr>
            <a:t> Branch of JSCB “SLAVIA” (OJSC) Lyubertsy</a:t>
          </a:r>
          <a:endParaRPr lang="ru-RU" sz="1100" b="1" i="0" u="none" dirty="0" smtClean="0">
            <a:latin typeface="+mn-lt"/>
          </a:endParaRPr>
        </a:p>
      </dgm:t>
    </dgm:pt>
    <dgm:pt modelId="{C7CB153C-288A-413C-8713-91E91DA0A3D8}" type="parTrans" cxnId="{25422522-847B-4853-AD50-5145D8FB76AA}">
      <dgm:prSet/>
      <dgm:spPr/>
      <dgm:t>
        <a:bodyPr/>
        <a:lstStyle/>
        <a:p>
          <a:endParaRPr lang="ru-RU"/>
        </a:p>
      </dgm:t>
    </dgm:pt>
    <dgm:pt modelId="{60B0D324-B628-4B62-BACC-9B4743498662}" type="sibTrans" cxnId="{25422522-847B-4853-AD50-5145D8FB76AA}">
      <dgm:prSet/>
      <dgm:spPr/>
      <dgm:t>
        <a:bodyPr/>
        <a:lstStyle/>
        <a:p>
          <a:endParaRPr lang="ru-RU"/>
        </a:p>
      </dgm:t>
    </dgm:pt>
    <dgm:pt modelId="{158875D9-0FE6-4604-AC16-AD20942B49E2}">
      <dgm:prSet custT="1"/>
      <dgm:spPr/>
      <dgm:t>
        <a:bodyPr/>
        <a:lstStyle/>
        <a:p>
          <a:r>
            <a:rPr lang="en-US" sz="1100" b="1" i="0" u="none" dirty="0" smtClean="0">
              <a:latin typeface="+mn-lt"/>
            </a:rPr>
            <a:t>C JSC "Lyubertsy bakery"</a:t>
          </a:r>
          <a:endParaRPr lang="ru-RU" sz="1100" b="1" i="0" u="none" dirty="0" smtClean="0">
            <a:latin typeface="+mn-lt"/>
          </a:endParaRPr>
        </a:p>
      </dgm:t>
    </dgm:pt>
    <dgm:pt modelId="{8E631B9E-5E21-4CF1-8473-858AF38C0193}" type="parTrans" cxnId="{F90FB49E-954F-4DA9-BECA-D887679D8802}">
      <dgm:prSet/>
      <dgm:spPr/>
      <dgm:t>
        <a:bodyPr/>
        <a:lstStyle/>
        <a:p>
          <a:endParaRPr lang="ru-RU"/>
        </a:p>
      </dgm:t>
    </dgm:pt>
    <dgm:pt modelId="{BEA444B6-6575-40D3-BC82-C51051248E7D}" type="sibTrans" cxnId="{F90FB49E-954F-4DA9-BECA-D887679D8802}">
      <dgm:prSet/>
      <dgm:spPr/>
      <dgm:t>
        <a:bodyPr/>
        <a:lstStyle/>
        <a:p>
          <a:endParaRPr lang="ru-RU"/>
        </a:p>
      </dgm:t>
    </dgm:pt>
    <dgm:pt modelId="{69F89FE5-7623-420A-A120-87B97A50CFAA}" type="pres">
      <dgm:prSet presAssocID="{8F9F845D-57F4-43DE-99E1-9234D853F128}" presName="diagram" presStyleCnt="0">
        <dgm:presLayoutVars>
          <dgm:dir/>
          <dgm:resizeHandles val="exact"/>
        </dgm:presLayoutVars>
      </dgm:prSet>
      <dgm:spPr/>
      <dgm:t>
        <a:bodyPr/>
        <a:lstStyle/>
        <a:p>
          <a:endParaRPr lang="ru-RU"/>
        </a:p>
      </dgm:t>
    </dgm:pt>
    <dgm:pt modelId="{9CC21A0D-59B9-468B-8B73-B5A1FDDB2B3A}" type="pres">
      <dgm:prSet presAssocID="{12B9D8FC-48DD-46C9-B375-E3BCF3941E9E}" presName="node" presStyleLbl="node1" presStyleIdx="0" presStyleCnt="20">
        <dgm:presLayoutVars>
          <dgm:bulletEnabled val="1"/>
        </dgm:presLayoutVars>
      </dgm:prSet>
      <dgm:spPr/>
      <dgm:t>
        <a:bodyPr/>
        <a:lstStyle/>
        <a:p>
          <a:endParaRPr lang="ru-RU"/>
        </a:p>
      </dgm:t>
    </dgm:pt>
    <dgm:pt modelId="{B4FB85E3-F4BD-4592-A3AB-AA5BAB4E0AB3}" type="pres">
      <dgm:prSet presAssocID="{8D1A92F0-6021-4C08-A1C2-6D28B01E5A7B}" presName="sibTrans" presStyleCnt="0"/>
      <dgm:spPr/>
    </dgm:pt>
    <dgm:pt modelId="{A15D7571-E73F-4FDB-8243-D2FCB10609A6}" type="pres">
      <dgm:prSet presAssocID="{3C8BB8C5-935C-4115-AC6D-3CCD2D2ADDBA}" presName="node" presStyleLbl="node1" presStyleIdx="1" presStyleCnt="20">
        <dgm:presLayoutVars>
          <dgm:bulletEnabled val="1"/>
        </dgm:presLayoutVars>
      </dgm:prSet>
      <dgm:spPr/>
      <dgm:t>
        <a:bodyPr/>
        <a:lstStyle/>
        <a:p>
          <a:endParaRPr lang="ru-RU"/>
        </a:p>
      </dgm:t>
    </dgm:pt>
    <dgm:pt modelId="{6F0DA035-E253-4AA1-993D-95DF86314A69}" type="pres">
      <dgm:prSet presAssocID="{B6B4EE94-56E5-43C8-A599-1AC7C59B603B}" presName="sibTrans" presStyleCnt="0"/>
      <dgm:spPr/>
    </dgm:pt>
    <dgm:pt modelId="{A6D67A76-EFE7-4A2D-9495-700B721879AC}" type="pres">
      <dgm:prSet presAssocID="{9B851C47-2947-4E4D-B17E-B5A850F044F1}" presName="node" presStyleLbl="node1" presStyleIdx="2" presStyleCnt="20">
        <dgm:presLayoutVars>
          <dgm:bulletEnabled val="1"/>
        </dgm:presLayoutVars>
      </dgm:prSet>
      <dgm:spPr/>
      <dgm:t>
        <a:bodyPr/>
        <a:lstStyle/>
        <a:p>
          <a:endParaRPr lang="ru-RU"/>
        </a:p>
      </dgm:t>
    </dgm:pt>
    <dgm:pt modelId="{EA4547E2-7BA4-4EDA-9F36-354FF835CF56}" type="pres">
      <dgm:prSet presAssocID="{4475DBE0-3211-42CA-BAB8-CD4C73AF93AB}" presName="sibTrans" presStyleCnt="0"/>
      <dgm:spPr/>
    </dgm:pt>
    <dgm:pt modelId="{BF5A8DD4-F132-4D15-A725-FEAF539D037C}" type="pres">
      <dgm:prSet presAssocID="{D479EE63-AFB9-48E5-AE8F-158CFEE6DC61}" presName="node" presStyleLbl="node1" presStyleIdx="3" presStyleCnt="20">
        <dgm:presLayoutVars>
          <dgm:bulletEnabled val="1"/>
        </dgm:presLayoutVars>
      </dgm:prSet>
      <dgm:spPr/>
      <dgm:t>
        <a:bodyPr/>
        <a:lstStyle/>
        <a:p>
          <a:endParaRPr lang="ru-RU"/>
        </a:p>
      </dgm:t>
    </dgm:pt>
    <dgm:pt modelId="{7E09165E-4E37-4500-AF68-483C99369EBC}" type="pres">
      <dgm:prSet presAssocID="{C5DD7735-DA55-44D6-AFC5-7F0E04C07AC7}" presName="sibTrans" presStyleCnt="0"/>
      <dgm:spPr/>
    </dgm:pt>
    <dgm:pt modelId="{0276F16B-7150-4AF4-9A56-76FC5653F3DA}" type="pres">
      <dgm:prSet presAssocID="{E228A63F-1233-4F83-A6AF-0575F5F9EDD5}" presName="node" presStyleLbl="node1" presStyleIdx="4" presStyleCnt="20">
        <dgm:presLayoutVars>
          <dgm:bulletEnabled val="1"/>
        </dgm:presLayoutVars>
      </dgm:prSet>
      <dgm:spPr/>
      <dgm:t>
        <a:bodyPr/>
        <a:lstStyle/>
        <a:p>
          <a:endParaRPr lang="ru-RU"/>
        </a:p>
      </dgm:t>
    </dgm:pt>
    <dgm:pt modelId="{CCEAF758-4BDD-4B6A-A966-174BB020C0A5}" type="pres">
      <dgm:prSet presAssocID="{08DAA1C3-D506-4EF2-AF1F-85495264B09A}" presName="sibTrans" presStyleCnt="0"/>
      <dgm:spPr/>
    </dgm:pt>
    <dgm:pt modelId="{CFCD53A9-61D4-4265-B8FD-D0A7FD45257F}" type="pres">
      <dgm:prSet presAssocID="{B97E6DD5-8E90-4C3B-9C99-0C0316E4A0FB}" presName="node" presStyleLbl="node1" presStyleIdx="5" presStyleCnt="20">
        <dgm:presLayoutVars>
          <dgm:bulletEnabled val="1"/>
        </dgm:presLayoutVars>
      </dgm:prSet>
      <dgm:spPr/>
      <dgm:t>
        <a:bodyPr/>
        <a:lstStyle/>
        <a:p>
          <a:endParaRPr lang="ru-RU"/>
        </a:p>
      </dgm:t>
    </dgm:pt>
    <dgm:pt modelId="{4CDCC009-B090-425C-82C1-CF3C5CFFE581}" type="pres">
      <dgm:prSet presAssocID="{D20961D8-FAAF-4B7C-A731-0EAA87ED5B41}" presName="sibTrans" presStyleCnt="0"/>
      <dgm:spPr/>
    </dgm:pt>
    <dgm:pt modelId="{E776E474-1CA9-4B8A-94C0-5F062D9986C8}" type="pres">
      <dgm:prSet presAssocID="{AA74A260-ED60-4EDA-93CC-31CD550E84C3}" presName="node" presStyleLbl="node1" presStyleIdx="6" presStyleCnt="20">
        <dgm:presLayoutVars>
          <dgm:bulletEnabled val="1"/>
        </dgm:presLayoutVars>
      </dgm:prSet>
      <dgm:spPr/>
      <dgm:t>
        <a:bodyPr/>
        <a:lstStyle/>
        <a:p>
          <a:endParaRPr lang="ru-RU"/>
        </a:p>
      </dgm:t>
    </dgm:pt>
    <dgm:pt modelId="{419643D1-01B4-427C-8DF2-5B624083B1F3}" type="pres">
      <dgm:prSet presAssocID="{452B0064-ACD1-48C7-A861-4547AA66B248}" presName="sibTrans" presStyleCnt="0"/>
      <dgm:spPr/>
    </dgm:pt>
    <dgm:pt modelId="{152F9BDB-D756-44D7-9EF8-BD85756C58F9}" type="pres">
      <dgm:prSet presAssocID="{F2BA72A5-22E9-4CDD-973D-FFE64EB9D5A0}" presName="node" presStyleLbl="node1" presStyleIdx="7" presStyleCnt="20">
        <dgm:presLayoutVars>
          <dgm:bulletEnabled val="1"/>
        </dgm:presLayoutVars>
      </dgm:prSet>
      <dgm:spPr/>
      <dgm:t>
        <a:bodyPr/>
        <a:lstStyle/>
        <a:p>
          <a:endParaRPr lang="ru-RU"/>
        </a:p>
      </dgm:t>
    </dgm:pt>
    <dgm:pt modelId="{A7E9BA4E-E8B3-4A1B-890B-6EF0541AE145}" type="pres">
      <dgm:prSet presAssocID="{9F30590B-32C4-42BA-8040-596EE646416A}" presName="sibTrans" presStyleCnt="0"/>
      <dgm:spPr/>
    </dgm:pt>
    <dgm:pt modelId="{0ABDFE22-AC45-40C7-AB97-E67E06D94435}" type="pres">
      <dgm:prSet presAssocID="{62CFE9B0-CFDD-48C2-A3C2-484430A5872C}" presName="node" presStyleLbl="node1" presStyleIdx="8" presStyleCnt="20">
        <dgm:presLayoutVars>
          <dgm:bulletEnabled val="1"/>
        </dgm:presLayoutVars>
      </dgm:prSet>
      <dgm:spPr/>
      <dgm:t>
        <a:bodyPr/>
        <a:lstStyle/>
        <a:p>
          <a:endParaRPr lang="ru-RU"/>
        </a:p>
      </dgm:t>
    </dgm:pt>
    <dgm:pt modelId="{B4595A24-104C-4DEC-B9C7-7D3A3A3B9F7D}" type="pres">
      <dgm:prSet presAssocID="{C23A5018-5DCA-4227-96D8-BBC7322E8E6C}" presName="sibTrans" presStyleCnt="0"/>
      <dgm:spPr/>
    </dgm:pt>
    <dgm:pt modelId="{CB752C72-B52B-4443-9D85-EBB2DAC4BE5E}" type="pres">
      <dgm:prSet presAssocID="{149EFE37-F660-47FD-83DB-706DC4EFB691}" presName="node" presStyleLbl="node1" presStyleIdx="9" presStyleCnt="20">
        <dgm:presLayoutVars>
          <dgm:bulletEnabled val="1"/>
        </dgm:presLayoutVars>
      </dgm:prSet>
      <dgm:spPr/>
      <dgm:t>
        <a:bodyPr/>
        <a:lstStyle/>
        <a:p>
          <a:endParaRPr lang="ru-RU"/>
        </a:p>
      </dgm:t>
    </dgm:pt>
    <dgm:pt modelId="{C05F37B1-4EF9-4EEA-A8A7-A4B10F11BE11}" type="pres">
      <dgm:prSet presAssocID="{2F3BE31C-83CC-43C6-86F1-28571BFF60BE}" presName="sibTrans" presStyleCnt="0"/>
      <dgm:spPr/>
    </dgm:pt>
    <dgm:pt modelId="{62AE38E0-BA69-4557-A61F-97F7FA443FA5}" type="pres">
      <dgm:prSet presAssocID="{C63D947B-BE1D-4C03-81F9-D90F9A46F2CD}" presName="node" presStyleLbl="node1" presStyleIdx="10" presStyleCnt="20">
        <dgm:presLayoutVars>
          <dgm:bulletEnabled val="1"/>
        </dgm:presLayoutVars>
      </dgm:prSet>
      <dgm:spPr/>
      <dgm:t>
        <a:bodyPr/>
        <a:lstStyle/>
        <a:p>
          <a:endParaRPr lang="ru-RU"/>
        </a:p>
      </dgm:t>
    </dgm:pt>
    <dgm:pt modelId="{C8346273-0E1F-4C10-AB40-5D7C97DCEB79}" type="pres">
      <dgm:prSet presAssocID="{4646D31D-541A-4069-B245-1405E4130D0F}" presName="sibTrans" presStyleCnt="0"/>
      <dgm:spPr/>
    </dgm:pt>
    <dgm:pt modelId="{93DFAB90-78A2-4163-B556-4F908282A2FE}" type="pres">
      <dgm:prSet presAssocID="{1712FED4-5CD4-4B27-8F08-53AC5629D0A7}" presName="node" presStyleLbl="node1" presStyleIdx="11" presStyleCnt="20">
        <dgm:presLayoutVars>
          <dgm:bulletEnabled val="1"/>
        </dgm:presLayoutVars>
      </dgm:prSet>
      <dgm:spPr/>
      <dgm:t>
        <a:bodyPr/>
        <a:lstStyle/>
        <a:p>
          <a:endParaRPr lang="ru-RU"/>
        </a:p>
      </dgm:t>
    </dgm:pt>
    <dgm:pt modelId="{FCF7466D-3215-4C1C-B452-C7CFD095D109}" type="pres">
      <dgm:prSet presAssocID="{A36F8947-B0A0-4F46-B973-693815CC55C6}" presName="sibTrans" presStyleCnt="0"/>
      <dgm:spPr/>
    </dgm:pt>
    <dgm:pt modelId="{C35FAEFD-6BEB-461D-8549-3210D5C6093E}" type="pres">
      <dgm:prSet presAssocID="{C504C794-3B4C-44D7-88DC-2F5F4F3AC0B5}" presName="node" presStyleLbl="node1" presStyleIdx="12" presStyleCnt="20">
        <dgm:presLayoutVars>
          <dgm:bulletEnabled val="1"/>
        </dgm:presLayoutVars>
      </dgm:prSet>
      <dgm:spPr/>
      <dgm:t>
        <a:bodyPr/>
        <a:lstStyle/>
        <a:p>
          <a:endParaRPr lang="ru-RU"/>
        </a:p>
      </dgm:t>
    </dgm:pt>
    <dgm:pt modelId="{CE729955-0D27-477D-86AB-F6514165A17F}" type="pres">
      <dgm:prSet presAssocID="{8DDFE013-44B1-4FFF-8EBF-F1FE0949C042}" presName="sibTrans" presStyleCnt="0"/>
      <dgm:spPr/>
    </dgm:pt>
    <dgm:pt modelId="{C0849327-5A54-4456-B4BA-6B3A8456728C}" type="pres">
      <dgm:prSet presAssocID="{8AF7E466-FD82-4F3E-A8FA-A8494E29A483}" presName="node" presStyleLbl="node1" presStyleIdx="13" presStyleCnt="20">
        <dgm:presLayoutVars>
          <dgm:bulletEnabled val="1"/>
        </dgm:presLayoutVars>
      </dgm:prSet>
      <dgm:spPr/>
      <dgm:t>
        <a:bodyPr/>
        <a:lstStyle/>
        <a:p>
          <a:endParaRPr lang="ru-RU"/>
        </a:p>
      </dgm:t>
    </dgm:pt>
    <dgm:pt modelId="{AC656484-155C-4BB7-BE55-0EFEDAAA3554}" type="pres">
      <dgm:prSet presAssocID="{1F6608CF-805F-4FF9-A927-1B6DAEC9F61A}" presName="sibTrans" presStyleCnt="0"/>
      <dgm:spPr/>
    </dgm:pt>
    <dgm:pt modelId="{63B24C34-DF12-49CA-9046-3F608B1C3020}" type="pres">
      <dgm:prSet presAssocID="{A7EC6DDE-3D7A-4CD0-9090-29EA7D8E5DAD}" presName="node" presStyleLbl="node1" presStyleIdx="14" presStyleCnt="20">
        <dgm:presLayoutVars>
          <dgm:bulletEnabled val="1"/>
        </dgm:presLayoutVars>
      </dgm:prSet>
      <dgm:spPr/>
      <dgm:t>
        <a:bodyPr/>
        <a:lstStyle/>
        <a:p>
          <a:endParaRPr lang="ru-RU"/>
        </a:p>
      </dgm:t>
    </dgm:pt>
    <dgm:pt modelId="{24632710-10F9-4C49-9A5F-E5131593503E}" type="pres">
      <dgm:prSet presAssocID="{10BC2FC0-558E-4649-9879-F6BFAD4E9583}" presName="sibTrans" presStyleCnt="0"/>
      <dgm:spPr/>
    </dgm:pt>
    <dgm:pt modelId="{73A1604F-7556-4885-9610-FAF809AFE440}" type="pres">
      <dgm:prSet presAssocID="{6ADF3F60-AF1D-4097-A6F4-50EF3DCDDB05}" presName="node" presStyleLbl="node1" presStyleIdx="15" presStyleCnt="20">
        <dgm:presLayoutVars>
          <dgm:bulletEnabled val="1"/>
        </dgm:presLayoutVars>
      </dgm:prSet>
      <dgm:spPr/>
      <dgm:t>
        <a:bodyPr/>
        <a:lstStyle/>
        <a:p>
          <a:endParaRPr lang="ru-RU"/>
        </a:p>
      </dgm:t>
    </dgm:pt>
    <dgm:pt modelId="{E73E8027-B061-49B5-BD00-7DF71EE91B68}" type="pres">
      <dgm:prSet presAssocID="{FFBEB786-69B8-4D1C-92C7-D6F2D3E52773}" presName="sibTrans" presStyleCnt="0"/>
      <dgm:spPr/>
    </dgm:pt>
    <dgm:pt modelId="{9AE3F654-48D9-448F-A3E0-BCFA6D596B9C}" type="pres">
      <dgm:prSet presAssocID="{261485E2-D27E-4343-97DA-F3AB4C6092E1}" presName="node" presStyleLbl="node1" presStyleIdx="16" presStyleCnt="20">
        <dgm:presLayoutVars>
          <dgm:bulletEnabled val="1"/>
        </dgm:presLayoutVars>
      </dgm:prSet>
      <dgm:spPr/>
      <dgm:t>
        <a:bodyPr/>
        <a:lstStyle/>
        <a:p>
          <a:endParaRPr lang="ru-RU"/>
        </a:p>
      </dgm:t>
    </dgm:pt>
    <dgm:pt modelId="{E10642D3-628E-490F-B761-B7E809ED85E3}" type="pres">
      <dgm:prSet presAssocID="{CBEB9685-7716-4575-8CEB-7C508413076C}" presName="sibTrans" presStyleCnt="0"/>
      <dgm:spPr/>
    </dgm:pt>
    <dgm:pt modelId="{04BECF9E-A4C6-49E0-8D58-A120B5CAB6E6}" type="pres">
      <dgm:prSet presAssocID="{DEE7B12C-E465-4C13-A749-816D66F9CC31}" presName="node" presStyleLbl="node1" presStyleIdx="17" presStyleCnt="20">
        <dgm:presLayoutVars>
          <dgm:bulletEnabled val="1"/>
        </dgm:presLayoutVars>
      </dgm:prSet>
      <dgm:spPr/>
      <dgm:t>
        <a:bodyPr/>
        <a:lstStyle/>
        <a:p>
          <a:endParaRPr lang="ru-RU"/>
        </a:p>
      </dgm:t>
    </dgm:pt>
    <dgm:pt modelId="{59C82D17-252D-4975-82AD-C7328C87F50B}" type="pres">
      <dgm:prSet presAssocID="{6C02703A-760F-403C-8344-81DD12E51487}" presName="sibTrans" presStyleCnt="0"/>
      <dgm:spPr/>
    </dgm:pt>
    <dgm:pt modelId="{E7B1CA7E-B8FD-43BC-98C1-FF4FB3E3B9A7}" type="pres">
      <dgm:prSet presAssocID="{D46B0CAB-0E77-4EAF-8AE8-6212F26811ED}" presName="node" presStyleLbl="node1" presStyleIdx="18" presStyleCnt="20">
        <dgm:presLayoutVars>
          <dgm:bulletEnabled val="1"/>
        </dgm:presLayoutVars>
      </dgm:prSet>
      <dgm:spPr/>
      <dgm:t>
        <a:bodyPr/>
        <a:lstStyle/>
        <a:p>
          <a:endParaRPr lang="ru-RU"/>
        </a:p>
      </dgm:t>
    </dgm:pt>
    <dgm:pt modelId="{CD998EC9-88F1-4E7F-8DD4-00A76DEDB930}" type="pres">
      <dgm:prSet presAssocID="{60B0D324-B628-4B62-BACC-9B4743498662}" presName="sibTrans" presStyleCnt="0"/>
      <dgm:spPr/>
    </dgm:pt>
    <dgm:pt modelId="{36D65423-7573-4FE7-A58C-0654B4EA73F8}" type="pres">
      <dgm:prSet presAssocID="{158875D9-0FE6-4604-AC16-AD20942B49E2}" presName="node" presStyleLbl="node1" presStyleIdx="19" presStyleCnt="20">
        <dgm:presLayoutVars>
          <dgm:bulletEnabled val="1"/>
        </dgm:presLayoutVars>
      </dgm:prSet>
      <dgm:spPr/>
      <dgm:t>
        <a:bodyPr/>
        <a:lstStyle/>
        <a:p>
          <a:endParaRPr lang="ru-RU"/>
        </a:p>
      </dgm:t>
    </dgm:pt>
  </dgm:ptLst>
  <dgm:cxnLst>
    <dgm:cxn modelId="{5AA5F403-3DDA-458E-9D52-2A902230144D}" type="presOf" srcId="{149EFE37-F660-47FD-83DB-706DC4EFB691}" destId="{CB752C72-B52B-4443-9D85-EBB2DAC4BE5E}" srcOrd="0" destOrd="0" presId="urn:microsoft.com/office/officeart/2005/8/layout/default"/>
    <dgm:cxn modelId="{06714828-6FC3-49AC-B723-91AF528EACAF}" type="presOf" srcId="{D479EE63-AFB9-48E5-AE8F-158CFEE6DC61}" destId="{BF5A8DD4-F132-4D15-A725-FEAF539D037C}" srcOrd="0" destOrd="0" presId="urn:microsoft.com/office/officeart/2005/8/layout/default"/>
    <dgm:cxn modelId="{BD0A9E2E-3F35-43ED-AD9D-51D5EF67D3E5}" type="presOf" srcId="{1712FED4-5CD4-4B27-8F08-53AC5629D0A7}" destId="{93DFAB90-78A2-4163-B556-4F908282A2FE}" srcOrd="0" destOrd="0" presId="urn:microsoft.com/office/officeart/2005/8/layout/default"/>
    <dgm:cxn modelId="{4FEFD126-64AE-4B49-A74B-13E766DD8BC8}" type="presOf" srcId="{8F9F845D-57F4-43DE-99E1-9234D853F128}" destId="{69F89FE5-7623-420A-A120-87B97A50CFAA}" srcOrd="0" destOrd="0" presId="urn:microsoft.com/office/officeart/2005/8/layout/default"/>
    <dgm:cxn modelId="{390EC74B-F752-44CE-8FF9-20778F67BD5F}" type="presOf" srcId="{E228A63F-1233-4F83-A6AF-0575F5F9EDD5}" destId="{0276F16B-7150-4AF4-9A56-76FC5653F3DA}" srcOrd="0" destOrd="0" presId="urn:microsoft.com/office/officeart/2005/8/layout/default"/>
    <dgm:cxn modelId="{ACF73679-3888-4CC3-91F7-2B570911471A}" srcId="{8F9F845D-57F4-43DE-99E1-9234D853F128}" destId="{6ADF3F60-AF1D-4097-A6F4-50EF3DCDDB05}" srcOrd="15" destOrd="0" parTransId="{7AEFF2E3-FD75-4909-BBF9-CBF8355C9363}" sibTransId="{FFBEB786-69B8-4D1C-92C7-D6F2D3E52773}"/>
    <dgm:cxn modelId="{EF5E1BA5-C499-4480-9CE8-25775A2737CA}" srcId="{8F9F845D-57F4-43DE-99E1-9234D853F128}" destId="{A7EC6DDE-3D7A-4CD0-9090-29EA7D8E5DAD}" srcOrd="14" destOrd="0" parTransId="{FC1BF1FB-3919-49B7-8157-AC38799A9925}" sibTransId="{10BC2FC0-558E-4649-9879-F6BFAD4E9583}"/>
    <dgm:cxn modelId="{083BE876-C759-402F-BAF9-C60FF9785675}" srcId="{8F9F845D-57F4-43DE-99E1-9234D853F128}" destId="{DEE7B12C-E465-4C13-A749-816D66F9CC31}" srcOrd="17" destOrd="0" parTransId="{70D9D115-544F-4BB5-848E-CBC810BEEBB6}" sibTransId="{6C02703A-760F-403C-8344-81DD12E51487}"/>
    <dgm:cxn modelId="{25422522-847B-4853-AD50-5145D8FB76AA}" srcId="{8F9F845D-57F4-43DE-99E1-9234D853F128}" destId="{D46B0CAB-0E77-4EAF-8AE8-6212F26811ED}" srcOrd="18" destOrd="0" parTransId="{C7CB153C-288A-413C-8713-91E91DA0A3D8}" sibTransId="{60B0D324-B628-4B62-BACC-9B4743498662}"/>
    <dgm:cxn modelId="{B8C3DAE6-57F8-4861-8979-73EA66566299}" srcId="{8F9F845D-57F4-43DE-99E1-9234D853F128}" destId="{AA74A260-ED60-4EDA-93CC-31CD550E84C3}" srcOrd="6" destOrd="0" parTransId="{1F150498-297D-4552-AB56-E177DE67C649}" sibTransId="{452B0064-ACD1-48C7-A861-4547AA66B248}"/>
    <dgm:cxn modelId="{A2304F82-837E-4D18-8051-D5968A3BDD3E}" type="presOf" srcId="{B97E6DD5-8E90-4C3B-9C99-0C0316E4A0FB}" destId="{CFCD53A9-61D4-4265-B8FD-D0A7FD45257F}" srcOrd="0" destOrd="0" presId="urn:microsoft.com/office/officeart/2005/8/layout/default"/>
    <dgm:cxn modelId="{69F2D76A-EF7B-4A92-AEC0-655D599C0CAE}" type="presOf" srcId="{9B851C47-2947-4E4D-B17E-B5A850F044F1}" destId="{A6D67A76-EFE7-4A2D-9495-700B721879AC}" srcOrd="0" destOrd="0" presId="urn:microsoft.com/office/officeart/2005/8/layout/default"/>
    <dgm:cxn modelId="{70C043A2-907F-419E-8AE5-5FF1315698F6}" type="presOf" srcId="{A7EC6DDE-3D7A-4CD0-9090-29EA7D8E5DAD}" destId="{63B24C34-DF12-49CA-9046-3F608B1C3020}" srcOrd="0" destOrd="0" presId="urn:microsoft.com/office/officeart/2005/8/layout/default"/>
    <dgm:cxn modelId="{1725628A-E499-42E3-936F-144B86D4FE25}" type="presOf" srcId="{D46B0CAB-0E77-4EAF-8AE8-6212F26811ED}" destId="{E7B1CA7E-B8FD-43BC-98C1-FF4FB3E3B9A7}" srcOrd="0" destOrd="0" presId="urn:microsoft.com/office/officeart/2005/8/layout/default"/>
    <dgm:cxn modelId="{D947FB00-1F16-4AC6-8352-335D526C1CAD}" type="presOf" srcId="{12B9D8FC-48DD-46C9-B375-E3BCF3941E9E}" destId="{9CC21A0D-59B9-468B-8B73-B5A1FDDB2B3A}" srcOrd="0" destOrd="0" presId="urn:microsoft.com/office/officeart/2005/8/layout/default"/>
    <dgm:cxn modelId="{ECC4959F-18F6-4F79-8CEF-AD4CBD4AA4F2}" type="presOf" srcId="{261485E2-D27E-4343-97DA-F3AB4C6092E1}" destId="{9AE3F654-48D9-448F-A3E0-BCFA6D596B9C}" srcOrd="0" destOrd="0" presId="urn:microsoft.com/office/officeart/2005/8/layout/default"/>
    <dgm:cxn modelId="{50AD6EE4-0999-4EAD-BFF6-F03B482E63F2}" type="presOf" srcId="{3C8BB8C5-935C-4115-AC6D-3CCD2D2ADDBA}" destId="{A15D7571-E73F-4FDB-8243-D2FCB10609A6}" srcOrd="0" destOrd="0" presId="urn:microsoft.com/office/officeart/2005/8/layout/default"/>
    <dgm:cxn modelId="{FBABD4BE-9649-4AA3-8AEF-764C718DB2E5}" srcId="{8F9F845D-57F4-43DE-99E1-9234D853F128}" destId="{261485E2-D27E-4343-97DA-F3AB4C6092E1}" srcOrd="16" destOrd="0" parTransId="{34CDBD25-BD16-49DF-B8DB-A020B6AA1CE4}" sibTransId="{CBEB9685-7716-4575-8CEB-7C508413076C}"/>
    <dgm:cxn modelId="{655E2395-95E2-4F04-96DC-ACF05976B86C}" type="presOf" srcId="{C63D947B-BE1D-4C03-81F9-D90F9A46F2CD}" destId="{62AE38E0-BA69-4557-A61F-97F7FA443FA5}" srcOrd="0" destOrd="0" presId="urn:microsoft.com/office/officeart/2005/8/layout/default"/>
    <dgm:cxn modelId="{B62462A6-7D8D-4930-8104-E1E9436EA0F4}" type="presOf" srcId="{DEE7B12C-E465-4C13-A749-816D66F9CC31}" destId="{04BECF9E-A4C6-49E0-8D58-A120B5CAB6E6}" srcOrd="0" destOrd="0" presId="urn:microsoft.com/office/officeart/2005/8/layout/default"/>
    <dgm:cxn modelId="{CD5F539D-64C4-4EB8-B57A-E79DC82C8DFD}" type="presOf" srcId="{8AF7E466-FD82-4F3E-A8FA-A8494E29A483}" destId="{C0849327-5A54-4456-B4BA-6B3A8456728C}" srcOrd="0" destOrd="0" presId="urn:microsoft.com/office/officeart/2005/8/layout/default"/>
    <dgm:cxn modelId="{65FE3EED-9310-4065-AFC9-5969BD256CF9}" srcId="{8F9F845D-57F4-43DE-99E1-9234D853F128}" destId="{8AF7E466-FD82-4F3E-A8FA-A8494E29A483}" srcOrd="13" destOrd="0" parTransId="{29C0B76A-C92B-4972-A803-3D22C33AF97C}" sibTransId="{1F6608CF-805F-4FF9-A927-1B6DAEC9F61A}"/>
    <dgm:cxn modelId="{0A0CD715-79A3-43C6-A5A1-2CA89F90CB33}" srcId="{8F9F845D-57F4-43DE-99E1-9234D853F128}" destId="{C63D947B-BE1D-4C03-81F9-D90F9A46F2CD}" srcOrd="10" destOrd="0" parTransId="{DE8EE877-41B2-4C68-88E6-A058F12FA876}" sibTransId="{4646D31D-541A-4069-B245-1405E4130D0F}"/>
    <dgm:cxn modelId="{42253C61-F7BE-4A8C-AC73-0D409CE89F13}" srcId="{8F9F845D-57F4-43DE-99E1-9234D853F128}" destId="{3C8BB8C5-935C-4115-AC6D-3CCD2D2ADDBA}" srcOrd="1" destOrd="0" parTransId="{B9D38CD4-9541-4295-992E-65F928A9C2B6}" sibTransId="{B6B4EE94-56E5-43C8-A599-1AC7C59B603B}"/>
    <dgm:cxn modelId="{E56A1FBC-0463-4036-8EA4-0535F8C76ADA}" type="presOf" srcId="{F2BA72A5-22E9-4CDD-973D-FFE64EB9D5A0}" destId="{152F9BDB-D756-44D7-9EF8-BD85756C58F9}" srcOrd="0" destOrd="0" presId="urn:microsoft.com/office/officeart/2005/8/layout/default"/>
    <dgm:cxn modelId="{7405913D-BA12-4675-8C29-394A4DC7EE55}" type="presOf" srcId="{C504C794-3B4C-44D7-88DC-2F5F4F3AC0B5}" destId="{C35FAEFD-6BEB-461D-8549-3210D5C6093E}" srcOrd="0" destOrd="0" presId="urn:microsoft.com/office/officeart/2005/8/layout/default"/>
    <dgm:cxn modelId="{890BA6C1-7174-4945-80E6-A8DA673449C4}" srcId="{8F9F845D-57F4-43DE-99E1-9234D853F128}" destId="{F2BA72A5-22E9-4CDD-973D-FFE64EB9D5A0}" srcOrd="7" destOrd="0" parTransId="{0A4EF2C0-89AD-4B11-B812-8BDC5B338B07}" sibTransId="{9F30590B-32C4-42BA-8040-596EE646416A}"/>
    <dgm:cxn modelId="{66AFA208-BADA-437D-B595-1D6B0DDC3577}" srcId="{8F9F845D-57F4-43DE-99E1-9234D853F128}" destId="{9B851C47-2947-4E4D-B17E-B5A850F044F1}" srcOrd="2" destOrd="0" parTransId="{E371C33A-B109-4FCC-A53B-58A73AFBA2C4}" sibTransId="{4475DBE0-3211-42CA-BAB8-CD4C73AF93AB}"/>
    <dgm:cxn modelId="{849AE837-60C1-4355-ACBC-BBAB20645253}" type="presOf" srcId="{6ADF3F60-AF1D-4097-A6F4-50EF3DCDDB05}" destId="{73A1604F-7556-4885-9610-FAF809AFE440}" srcOrd="0" destOrd="0" presId="urn:microsoft.com/office/officeart/2005/8/layout/default"/>
    <dgm:cxn modelId="{1BC008E8-4ACD-40A1-86E9-6DA242B82C13}" srcId="{8F9F845D-57F4-43DE-99E1-9234D853F128}" destId="{12B9D8FC-48DD-46C9-B375-E3BCF3941E9E}" srcOrd="0" destOrd="0" parTransId="{06560602-63C7-4E18-9E10-61B1A2150953}" sibTransId="{8D1A92F0-6021-4C08-A1C2-6D28B01E5A7B}"/>
    <dgm:cxn modelId="{B2C70773-F931-4D4A-BEAF-E27456D443E6}" srcId="{8F9F845D-57F4-43DE-99E1-9234D853F128}" destId="{1712FED4-5CD4-4B27-8F08-53AC5629D0A7}" srcOrd="11" destOrd="0" parTransId="{8D76C2F0-9472-49F0-B1F6-016D6D68D01B}" sibTransId="{A36F8947-B0A0-4F46-B973-693815CC55C6}"/>
    <dgm:cxn modelId="{14A4EFDA-6D4A-4F43-A021-E62836F78F32}" srcId="{8F9F845D-57F4-43DE-99E1-9234D853F128}" destId="{149EFE37-F660-47FD-83DB-706DC4EFB691}" srcOrd="9" destOrd="0" parTransId="{A63A14B3-1731-496C-BA83-6BB6DF29CA35}" sibTransId="{2F3BE31C-83CC-43C6-86F1-28571BFF60BE}"/>
    <dgm:cxn modelId="{E9475434-55CB-4255-B2F9-2BB1F6995AE3}" type="presOf" srcId="{AA74A260-ED60-4EDA-93CC-31CD550E84C3}" destId="{E776E474-1CA9-4B8A-94C0-5F062D9986C8}" srcOrd="0" destOrd="0" presId="urn:microsoft.com/office/officeart/2005/8/layout/default"/>
    <dgm:cxn modelId="{8CE19092-C474-47D8-8D0F-749FAF7853AF}" type="presOf" srcId="{62CFE9B0-CFDD-48C2-A3C2-484430A5872C}" destId="{0ABDFE22-AC45-40C7-AB97-E67E06D94435}" srcOrd="0" destOrd="0" presId="urn:microsoft.com/office/officeart/2005/8/layout/default"/>
    <dgm:cxn modelId="{F90FB49E-954F-4DA9-BECA-D887679D8802}" srcId="{8F9F845D-57F4-43DE-99E1-9234D853F128}" destId="{158875D9-0FE6-4604-AC16-AD20942B49E2}" srcOrd="19" destOrd="0" parTransId="{8E631B9E-5E21-4CF1-8473-858AF38C0193}" sibTransId="{BEA444B6-6575-40D3-BC82-C51051248E7D}"/>
    <dgm:cxn modelId="{13F413D8-4B9B-41A6-9196-024EE22A74C8}" srcId="{8F9F845D-57F4-43DE-99E1-9234D853F128}" destId="{C504C794-3B4C-44D7-88DC-2F5F4F3AC0B5}" srcOrd="12" destOrd="0" parTransId="{00AE4984-7647-40D7-8DEB-278DE971AAE5}" sibTransId="{8DDFE013-44B1-4FFF-8EBF-F1FE0949C042}"/>
    <dgm:cxn modelId="{712C1D45-0B46-4E0E-8C42-D23F3A4E08AB}" srcId="{8F9F845D-57F4-43DE-99E1-9234D853F128}" destId="{D479EE63-AFB9-48E5-AE8F-158CFEE6DC61}" srcOrd="3" destOrd="0" parTransId="{98278356-6833-4125-A761-96F0A8F9FE4E}" sibTransId="{C5DD7735-DA55-44D6-AFC5-7F0E04C07AC7}"/>
    <dgm:cxn modelId="{DC55DF40-8225-49BB-852F-52F88B00AA1E}" srcId="{8F9F845D-57F4-43DE-99E1-9234D853F128}" destId="{E228A63F-1233-4F83-A6AF-0575F5F9EDD5}" srcOrd="4" destOrd="0" parTransId="{39392D89-6A04-4C3E-8114-334197994E43}" sibTransId="{08DAA1C3-D506-4EF2-AF1F-85495264B09A}"/>
    <dgm:cxn modelId="{80F96115-B2C3-464D-8811-2E2D4B5DE69E}" srcId="{8F9F845D-57F4-43DE-99E1-9234D853F128}" destId="{62CFE9B0-CFDD-48C2-A3C2-484430A5872C}" srcOrd="8" destOrd="0" parTransId="{092CAE81-C7C0-487B-9E8D-5ACA20021962}" sibTransId="{C23A5018-5DCA-4227-96D8-BBC7322E8E6C}"/>
    <dgm:cxn modelId="{C1F38B65-287B-4767-8B49-FDFE3B896AD9}" srcId="{8F9F845D-57F4-43DE-99E1-9234D853F128}" destId="{B97E6DD5-8E90-4C3B-9C99-0C0316E4A0FB}" srcOrd="5" destOrd="0" parTransId="{C1160082-5871-42B6-BD63-0278415EBC61}" sibTransId="{D20961D8-FAAF-4B7C-A731-0EAA87ED5B41}"/>
    <dgm:cxn modelId="{21F5A1E4-682E-4F33-B6C0-CAD4955C751A}" type="presOf" srcId="{158875D9-0FE6-4604-AC16-AD20942B49E2}" destId="{36D65423-7573-4FE7-A58C-0654B4EA73F8}" srcOrd="0" destOrd="0" presId="urn:microsoft.com/office/officeart/2005/8/layout/default"/>
    <dgm:cxn modelId="{BEAF0B7C-2819-4512-807B-8EDCE69D43C2}" type="presParOf" srcId="{69F89FE5-7623-420A-A120-87B97A50CFAA}" destId="{9CC21A0D-59B9-468B-8B73-B5A1FDDB2B3A}" srcOrd="0" destOrd="0" presId="urn:microsoft.com/office/officeart/2005/8/layout/default"/>
    <dgm:cxn modelId="{A2E51987-E932-44C8-87DA-571392CB166D}" type="presParOf" srcId="{69F89FE5-7623-420A-A120-87B97A50CFAA}" destId="{B4FB85E3-F4BD-4592-A3AB-AA5BAB4E0AB3}" srcOrd="1" destOrd="0" presId="urn:microsoft.com/office/officeart/2005/8/layout/default"/>
    <dgm:cxn modelId="{B3474CD0-2D01-45F1-B9AA-2EC3FDD9BBB8}" type="presParOf" srcId="{69F89FE5-7623-420A-A120-87B97A50CFAA}" destId="{A15D7571-E73F-4FDB-8243-D2FCB10609A6}" srcOrd="2" destOrd="0" presId="urn:microsoft.com/office/officeart/2005/8/layout/default"/>
    <dgm:cxn modelId="{0F6FAE34-9B7B-4A06-896F-91C5C27CCC35}" type="presParOf" srcId="{69F89FE5-7623-420A-A120-87B97A50CFAA}" destId="{6F0DA035-E253-4AA1-993D-95DF86314A69}" srcOrd="3" destOrd="0" presId="urn:microsoft.com/office/officeart/2005/8/layout/default"/>
    <dgm:cxn modelId="{36AF12EC-61CF-4D62-BC83-F0A9D3E3D832}" type="presParOf" srcId="{69F89FE5-7623-420A-A120-87B97A50CFAA}" destId="{A6D67A76-EFE7-4A2D-9495-700B721879AC}" srcOrd="4" destOrd="0" presId="urn:microsoft.com/office/officeart/2005/8/layout/default"/>
    <dgm:cxn modelId="{047C0CA0-145E-4177-B0D7-095F837D5DCE}" type="presParOf" srcId="{69F89FE5-7623-420A-A120-87B97A50CFAA}" destId="{EA4547E2-7BA4-4EDA-9F36-354FF835CF56}" srcOrd="5" destOrd="0" presId="urn:microsoft.com/office/officeart/2005/8/layout/default"/>
    <dgm:cxn modelId="{778E6170-D19E-4270-86D6-D801108D9FD5}" type="presParOf" srcId="{69F89FE5-7623-420A-A120-87B97A50CFAA}" destId="{BF5A8DD4-F132-4D15-A725-FEAF539D037C}" srcOrd="6" destOrd="0" presId="urn:microsoft.com/office/officeart/2005/8/layout/default"/>
    <dgm:cxn modelId="{3D224D20-A5E7-4C53-B462-739F2D86DCA9}" type="presParOf" srcId="{69F89FE5-7623-420A-A120-87B97A50CFAA}" destId="{7E09165E-4E37-4500-AF68-483C99369EBC}" srcOrd="7" destOrd="0" presId="urn:microsoft.com/office/officeart/2005/8/layout/default"/>
    <dgm:cxn modelId="{78A965CF-05DF-470D-AF45-E6E1B5675221}" type="presParOf" srcId="{69F89FE5-7623-420A-A120-87B97A50CFAA}" destId="{0276F16B-7150-4AF4-9A56-76FC5653F3DA}" srcOrd="8" destOrd="0" presId="urn:microsoft.com/office/officeart/2005/8/layout/default"/>
    <dgm:cxn modelId="{3987D04A-C32B-442F-9067-781F1B802541}" type="presParOf" srcId="{69F89FE5-7623-420A-A120-87B97A50CFAA}" destId="{CCEAF758-4BDD-4B6A-A966-174BB020C0A5}" srcOrd="9" destOrd="0" presId="urn:microsoft.com/office/officeart/2005/8/layout/default"/>
    <dgm:cxn modelId="{CCB5F380-2315-409F-B551-E7E0AEAC8917}" type="presParOf" srcId="{69F89FE5-7623-420A-A120-87B97A50CFAA}" destId="{CFCD53A9-61D4-4265-B8FD-D0A7FD45257F}" srcOrd="10" destOrd="0" presId="urn:microsoft.com/office/officeart/2005/8/layout/default"/>
    <dgm:cxn modelId="{D7D75ED0-AD88-424B-83A4-BE13377222DC}" type="presParOf" srcId="{69F89FE5-7623-420A-A120-87B97A50CFAA}" destId="{4CDCC009-B090-425C-82C1-CF3C5CFFE581}" srcOrd="11" destOrd="0" presId="urn:microsoft.com/office/officeart/2005/8/layout/default"/>
    <dgm:cxn modelId="{0EEB1C9E-A0AF-47A4-A61B-1A05D4D11CF4}" type="presParOf" srcId="{69F89FE5-7623-420A-A120-87B97A50CFAA}" destId="{E776E474-1CA9-4B8A-94C0-5F062D9986C8}" srcOrd="12" destOrd="0" presId="urn:microsoft.com/office/officeart/2005/8/layout/default"/>
    <dgm:cxn modelId="{3177E551-9BE4-4B96-AF8F-CE1EF3F394FE}" type="presParOf" srcId="{69F89FE5-7623-420A-A120-87B97A50CFAA}" destId="{419643D1-01B4-427C-8DF2-5B624083B1F3}" srcOrd="13" destOrd="0" presId="urn:microsoft.com/office/officeart/2005/8/layout/default"/>
    <dgm:cxn modelId="{03E75E76-8F16-4560-83FE-60A444AF2654}" type="presParOf" srcId="{69F89FE5-7623-420A-A120-87B97A50CFAA}" destId="{152F9BDB-D756-44D7-9EF8-BD85756C58F9}" srcOrd="14" destOrd="0" presId="urn:microsoft.com/office/officeart/2005/8/layout/default"/>
    <dgm:cxn modelId="{5ACBDCFD-5C04-4267-AE2F-6AE781635C6A}" type="presParOf" srcId="{69F89FE5-7623-420A-A120-87B97A50CFAA}" destId="{A7E9BA4E-E8B3-4A1B-890B-6EF0541AE145}" srcOrd="15" destOrd="0" presId="urn:microsoft.com/office/officeart/2005/8/layout/default"/>
    <dgm:cxn modelId="{50215C15-BE61-4537-AD63-FA4C3AD52999}" type="presParOf" srcId="{69F89FE5-7623-420A-A120-87B97A50CFAA}" destId="{0ABDFE22-AC45-40C7-AB97-E67E06D94435}" srcOrd="16" destOrd="0" presId="urn:microsoft.com/office/officeart/2005/8/layout/default"/>
    <dgm:cxn modelId="{041DFEA4-B989-4880-A4EE-AC3D0845B684}" type="presParOf" srcId="{69F89FE5-7623-420A-A120-87B97A50CFAA}" destId="{B4595A24-104C-4DEC-B9C7-7D3A3A3B9F7D}" srcOrd="17" destOrd="0" presId="urn:microsoft.com/office/officeart/2005/8/layout/default"/>
    <dgm:cxn modelId="{BFFA300E-8265-4FD9-8147-1592FA515F15}" type="presParOf" srcId="{69F89FE5-7623-420A-A120-87B97A50CFAA}" destId="{CB752C72-B52B-4443-9D85-EBB2DAC4BE5E}" srcOrd="18" destOrd="0" presId="urn:microsoft.com/office/officeart/2005/8/layout/default"/>
    <dgm:cxn modelId="{3BA06D03-1F9C-4BCA-9485-6C2A6FFD011B}" type="presParOf" srcId="{69F89FE5-7623-420A-A120-87B97A50CFAA}" destId="{C05F37B1-4EF9-4EEA-A8A7-A4B10F11BE11}" srcOrd="19" destOrd="0" presId="urn:microsoft.com/office/officeart/2005/8/layout/default"/>
    <dgm:cxn modelId="{7C22C40C-27F0-4CEF-BD2D-0FE44F9BED42}" type="presParOf" srcId="{69F89FE5-7623-420A-A120-87B97A50CFAA}" destId="{62AE38E0-BA69-4557-A61F-97F7FA443FA5}" srcOrd="20" destOrd="0" presId="urn:microsoft.com/office/officeart/2005/8/layout/default"/>
    <dgm:cxn modelId="{E7285390-5C52-47B4-9AC3-9D362AB6AE22}" type="presParOf" srcId="{69F89FE5-7623-420A-A120-87B97A50CFAA}" destId="{C8346273-0E1F-4C10-AB40-5D7C97DCEB79}" srcOrd="21" destOrd="0" presId="urn:microsoft.com/office/officeart/2005/8/layout/default"/>
    <dgm:cxn modelId="{73504CBA-BDDE-4E7F-AD2D-D9980B8522FB}" type="presParOf" srcId="{69F89FE5-7623-420A-A120-87B97A50CFAA}" destId="{93DFAB90-78A2-4163-B556-4F908282A2FE}" srcOrd="22" destOrd="0" presId="urn:microsoft.com/office/officeart/2005/8/layout/default"/>
    <dgm:cxn modelId="{F2B13E58-662B-43D5-A3C3-B7BAED692F91}" type="presParOf" srcId="{69F89FE5-7623-420A-A120-87B97A50CFAA}" destId="{FCF7466D-3215-4C1C-B452-C7CFD095D109}" srcOrd="23" destOrd="0" presId="urn:microsoft.com/office/officeart/2005/8/layout/default"/>
    <dgm:cxn modelId="{A7DBDF2C-0CDD-4165-8212-175F7A26A9FC}" type="presParOf" srcId="{69F89FE5-7623-420A-A120-87B97A50CFAA}" destId="{C35FAEFD-6BEB-461D-8549-3210D5C6093E}" srcOrd="24" destOrd="0" presId="urn:microsoft.com/office/officeart/2005/8/layout/default"/>
    <dgm:cxn modelId="{6CC409B2-488C-4E91-BA3B-E0638BC6BA72}" type="presParOf" srcId="{69F89FE5-7623-420A-A120-87B97A50CFAA}" destId="{CE729955-0D27-477D-86AB-F6514165A17F}" srcOrd="25" destOrd="0" presId="urn:microsoft.com/office/officeart/2005/8/layout/default"/>
    <dgm:cxn modelId="{040D7A3A-B86F-401F-8AC3-4BD42A14D739}" type="presParOf" srcId="{69F89FE5-7623-420A-A120-87B97A50CFAA}" destId="{C0849327-5A54-4456-B4BA-6B3A8456728C}" srcOrd="26" destOrd="0" presId="urn:microsoft.com/office/officeart/2005/8/layout/default"/>
    <dgm:cxn modelId="{E1A04589-74DB-4E5C-90D6-E18654EFBACA}" type="presParOf" srcId="{69F89FE5-7623-420A-A120-87B97A50CFAA}" destId="{AC656484-155C-4BB7-BE55-0EFEDAAA3554}" srcOrd="27" destOrd="0" presId="urn:microsoft.com/office/officeart/2005/8/layout/default"/>
    <dgm:cxn modelId="{0C85AEB2-32B7-4B0C-86ED-1A70F9803A80}" type="presParOf" srcId="{69F89FE5-7623-420A-A120-87B97A50CFAA}" destId="{63B24C34-DF12-49CA-9046-3F608B1C3020}" srcOrd="28" destOrd="0" presId="urn:microsoft.com/office/officeart/2005/8/layout/default"/>
    <dgm:cxn modelId="{BAA9158C-72A8-49F2-9583-4DA3ECACBA1E}" type="presParOf" srcId="{69F89FE5-7623-420A-A120-87B97A50CFAA}" destId="{24632710-10F9-4C49-9A5F-E5131593503E}" srcOrd="29" destOrd="0" presId="urn:microsoft.com/office/officeart/2005/8/layout/default"/>
    <dgm:cxn modelId="{4A80B427-F0BA-4FC9-A2AF-9C60D4CD8691}" type="presParOf" srcId="{69F89FE5-7623-420A-A120-87B97A50CFAA}" destId="{73A1604F-7556-4885-9610-FAF809AFE440}" srcOrd="30" destOrd="0" presId="urn:microsoft.com/office/officeart/2005/8/layout/default"/>
    <dgm:cxn modelId="{094A0AF4-116D-43E1-BB4E-A50C2F20509A}" type="presParOf" srcId="{69F89FE5-7623-420A-A120-87B97A50CFAA}" destId="{E73E8027-B061-49B5-BD00-7DF71EE91B68}" srcOrd="31" destOrd="0" presId="urn:microsoft.com/office/officeart/2005/8/layout/default"/>
    <dgm:cxn modelId="{C05A3B8E-746D-4F74-8C97-9CC033981DD1}" type="presParOf" srcId="{69F89FE5-7623-420A-A120-87B97A50CFAA}" destId="{9AE3F654-48D9-448F-A3E0-BCFA6D596B9C}" srcOrd="32" destOrd="0" presId="urn:microsoft.com/office/officeart/2005/8/layout/default"/>
    <dgm:cxn modelId="{FBB96D80-B9F4-4AA6-ABF7-2614B4982FA5}" type="presParOf" srcId="{69F89FE5-7623-420A-A120-87B97A50CFAA}" destId="{E10642D3-628E-490F-B761-B7E809ED85E3}" srcOrd="33" destOrd="0" presId="urn:microsoft.com/office/officeart/2005/8/layout/default"/>
    <dgm:cxn modelId="{61CB04AE-EDFF-4A1A-BB7B-37C75D539EA3}" type="presParOf" srcId="{69F89FE5-7623-420A-A120-87B97A50CFAA}" destId="{04BECF9E-A4C6-49E0-8D58-A120B5CAB6E6}" srcOrd="34" destOrd="0" presId="urn:microsoft.com/office/officeart/2005/8/layout/default"/>
    <dgm:cxn modelId="{76ADAAE7-9B2B-41C0-9406-270B77E0F78D}" type="presParOf" srcId="{69F89FE5-7623-420A-A120-87B97A50CFAA}" destId="{59C82D17-252D-4975-82AD-C7328C87F50B}" srcOrd="35" destOrd="0" presId="urn:microsoft.com/office/officeart/2005/8/layout/default"/>
    <dgm:cxn modelId="{CDFB64C9-8705-43B5-8080-48696CCEDDD3}" type="presParOf" srcId="{69F89FE5-7623-420A-A120-87B97A50CFAA}" destId="{E7B1CA7E-B8FD-43BC-98C1-FF4FB3E3B9A7}" srcOrd="36" destOrd="0" presId="urn:microsoft.com/office/officeart/2005/8/layout/default"/>
    <dgm:cxn modelId="{9FAAA1CF-7F9B-4D46-99BD-6132272BB299}" type="presParOf" srcId="{69F89FE5-7623-420A-A120-87B97A50CFAA}" destId="{CD998EC9-88F1-4E7F-8DD4-00A76DEDB930}" srcOrd="37" destOrd="0" presId="urn:microsoft.com/office/officeart/2005/8/layout/default"/>
    <dgm:cxn modelId="{0A435E84-C163-4D99-AC01-17668530073D}" type="presParOf" srcId="{69F89FE5-7623-420A-A120-87B97A50CFAA}" destId="{36D65423-7573-4FE7-A58C-0654B4EA73F8}"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9AEB5-F964-42F0-B212-4BF26901ABB3}">
      <dsp:nvSpPr>
        <dsp:cNvPr id="0" name=""/>
        <dsp:cNvSpPr/>
      </dsp:nvSpPr>
      <dsp:spPr>
        <a:xfrm rot="5400000">
          <a:off x="1102629" y="38992"/>
          <a:ext cx="589373" cy="512754"/>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220842" y="92527"/>
        <a:ext cx="352946" cy="405685"/>
      </dsp:txXfrm>
    </dsp:sp>
    <dsp:sp modelId="{E88923D2-230A-49F5-8B71-99BE86CC59C0}">
      <dsp:nvSpPr>
        <dsp:cNvPr id="0" name=""/>
        <dsp:cNvSpPr/>
      </dsp:nvSpPr>
      <dsp:spPr>
        <a:xfrm>
          <a:off x="1669253" y="118557"/>
          <a:ext cx="657740" cy="35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endParaRPr lang="ru-RU" sz="800" kern="1200" dirty="0" smtClean="0"/>
        </a:p>
        <a:p>
          <a:pPr lvl="0" algn="l" defTabSz="355600">
            <a:lnSpc>
              <a:spcPct val="90000"/>
            </a:lnSpc>
            <a:spcBef>
              <a:spcPct val="0"/>
            </a:spcBef>
            <a:spcAft>
              <a:spcPct val="35000"/>
            </a:spcAft>
          </a:pPr>
          <a:endParaRPr lang="ru-RU" sz="800" kern="1200" dirty="0"/>
        </a:p>
      </dsp:txBody>
      <dsp:txXfrm>
        <a:off x="1669253" y="118557"/>
        <a:ext cx="657740" cy="353623"/>
      </dsp:txXfrm>
    </dsp:sp>
    <dsp:sp modelId="{76A1A3E4-5F1A-493E-AEC6-50B94BFE5FF5}">
      <dsp:nvSpPr>
        <dsp:cNvPr id="0" name=""/>
        <dsp:cNvSpPr/>
      </dsp:nvSpPr>
      <dsp:spPr>
        <a:xfrm rot="5400000">
          <a:off x="548854" y="38992"/>
          <a:ext cx="589373" cy="512754"/>
        </a:xfrm>
        <a:prstGeom prst="hexagon">
          <a:avLst>
            <a:gd name="adj" fmla="val 2500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ru-RU" sz="2900" kern="1200" dirty="0"/>
        </a:p>
      </dsp:txBody>
      <dsp:txXfrm rot="-5400000">
        <a:off x="667067" y="92527"/>
        <a:ext cx="352946" cy="405685"/>
      </dsp:txXfrm>
    </dsp:sp>
    <dsp:sp modelId="{D163EE8C-6B84-4132-9124-3EFAC1628F6B}">
      <dsp:nvSpPr>
        <dsp:cNvPr id="0" name=""/>
        <dsp:cNvSpPr/>
      </dsp:nvSpPr>
      <dsp:spPr>
        <a:xfrm rot="5400000">
          <a:off x="824681" y="539252"/>
          <a:ext cx="589373" cy="512754"/>
        </a:xfrm>
        <a:prstGeom prst="hexagon">
          <a:avLst>
            <a:gd name="adj" fmla="val 2500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942894" y="592787"/>
        <a:ext cx="352946" cy="405685"/>
      </dsp:txXfrm>
    </dsp:sp>
    <dsp:sp modelId="{DDD86168-570A-4550-A867-0DC595B3560C}">
      <dsp:nvSpPr>
        <dsp:cNvPr id="0" name=""/>
        <dsp:cNvSpPr/>
      </dsp:nvSpPr>
      <dsp:spPr>
        <a:xfrm>
          <a:off x="205250" y="618817"/>
          <a:ext cx="636523" cy="35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355600">
            <a:lnSpc>
              <a:spcPct val="90000"/>
            </a:lnSpc>
            <a:spcBef>
              <a:spcPct val="0"/>
            </a:spcBef>
            <a:spcAft>
              <a:spcPct val="35000"/>
            </a:spcAft>
          </a:pPr>
          <a:endParaRPr lang="ru-RU" sz="800" kern="1200" dirty="0"/>
        </a:p>
      </dsp:txBody>
      <dsp:txXfrm>
        <a:off x="205250" y="618817"/>
        <a:ext cx="636523" cy="353623"/>
      </dsp:txXfrm>
    </dsp:sp>
    <dsp:sp modelId="{259CA137-4584-4F48-8778-CF0B38DEA42B}">
      <dsp:nvSpPr>
        <dsp:cNvPr id="0" name=""/>
        <dsp:cNvSpPr/>
      </dsp:nvSpPr>
      <dsp:spPr>
        <a:xfrm rot="5400000">
          <a:off x="1378456" y="539252"/>
          <a:ext cx="589373" cy="512754"/>
        </a:xfrm>
        <a:prstGeom prst="hexagon">
          <a:avLst>
            <a:gd name="adj" fmla="val 2500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ru-RU" sz="2900" kern="1200" dirty="0"/>
        </a:p>
      </dsp:txBody>
      <dsp:txXfrm rot="-5400000">
        <a:off x="1496669" y="592787"/>
        <a:ext cx="352946" cy="405685"/>
      </dsp:txXfrm>
    </dsp:sp>
    <dsp:sp modelId="{E3430953-BC79-4B61-919B-495B33A1EFC2}">
      <dsp:nvSpPr>
        <dsp:cNvPr id="0" name=""/>
        <dsp:cNvSpPr/>
      </dsp:nvSpPr>
      <dsp:spPr>
        <a:xfrm rot="5400000">
          <a:off x="1102629" y="1039512"/>
          <a:ext cx="589373" cy="512754"/>
        </a:xfrm>
        <a:prstGeom prst="hexagon">
          <a:avLst>
            <a:gd name="adj" fmla="val 2500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220842" y="1093047"/>
        <a:ext cx="352946" cy="405685"/>
      </dsp:txXfrm>
    </dsp:sp>
    <dsp:sp modelId="{35925C48-FFAC-4DEF-AA51-36BED64E0D6B}">
      <dsp:nvSpPr>
        <dsp:cNvPr id="0" name=""/>
        <dsp:cNvSpPr/>
      </dsp:nvSpPr>
      <dsp:spPr>
        <a:xfrm>
          <a:off x="1669253" y="1119077"/>
          <a:ext cx="657740" cy="35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endParaRPr lang="ru-RU" sz="800" kern="1200" dirty="0"/>
        </a:p>
      </dsp:txBody>
      <dsp:txXfrm>
        <a:off x="1669253" y="1119077"/>
        <a:ext cx="657740" cy="353623"/>
      </dsp:txXfrm>
    </dsp:sp>
    <dsp:sp modelId="{DDF6C1EF-129F-40F1-ABEF-8803FFF03446}">
      <dsp:nvSpPr>
        <dsp:cNvPr id="0" name=""/>
        <dsp:cNvSpPr/>
      </dsp:nvSpPr>
      <dsp:spPr>
        <a:xfrm rot="5400000">
          <a:off x="548854" y="1039512"/>
          <a:ext cx="589373" cy="512754"/>
        </a:xfrm>
        <a:prstGeom prst="hexagon">
          <a:avLst>
            <a:gd name="adj" fmla="val 2500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ru-RU" sz="2900" kern="1200" dirty="0"/>
        </a:p>
      </dsp:txBody>
      <dsp:txXfrm rot="-5400000">
        <a:off x="667067" y="1093047"/>
        <a:ext cx="352946" cy="405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1A0D-59B9-468B-8B73-B5A1FDDB2B3A}">
      <dsp:nvSpPr>
        <dsp:cNvPr id="0" name=""/>
        <dsp:cNvSpPr/>
      </dsp:nvSpPr>
      <dsp:spPr>
        <a:xfrm>
          <a:off x="459607" y="1351"/>
          <a:ext cx="1611548" cy="96692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i="0" u="none" kern="1200" dirty="0" smtClean="0">
              <a:latin typeface="+mn-lt"/>
            </a:rPr>
            <a:t>С</a:t>
          </a:r>
          <a:r>
            <a:rPr lang="en-US" sz="1100" b="1" i="0" u="none" kern="1200" dirty="0" smtClean="0">
              <a:latin typeface="+mn-lt"/>
            </a:rPr>
            <a:t>JSC NPP Zvezda named after  Academician </a:t>
          </a:r>
          <a:r>
            <a:rPr lang="en-US" sz="1100" b="1" i="0" u="none" kern="1200" dirty="0" err="1" smtClean="0">
              <a:latin typeface="+mn-lt"/>
            </a:rPr>
            <a:t>G.I.Severin</a:t>
          </a:r>
          <a:r>
            <a:rPr lang="en-US" sz="1100" b="1" i="0" u="none" kern="1200" dirty="0" smtClean="0">
              <a:latin typeface="+mn-lt"/>
            </a:rPr>
            <a:t> "</a:t>
          </a:r>
          <a:endParaRPr lang="ru-RU" sz="1100" b="1" kern="1200" dirty="0">
            <a:latin typeface="+mn-lt"/>
          </a:endParaRPr>
        </a:p>
      </dsp:txBody>
      <dsp:txXfrm>
        <a:off x="459607" y="1351"/>
        <a:ext cx="1611548" cy="966928"/>
      </dsp:txXfrm>
    </dsp:sp>
    <dsp:sp modelId="{A15D7571-E73F-4FDB-8243-D2FCB10609A6}">
      <dsp:nvSpPr>
        <dsp:cNvPr id="0" name=""/>
        <dsp:cNvSpPr/>
      </dsp:nvSpPr>
      <dsp:spPr>
        <a:xfrm>
          <a:off x="2232310" y="1351"/>
          <a:ext cx="1611548" cy="966928"/>
        </a:xfrm>
        <a:prstGeom prst="rect">
          <a:avLst/>
        </a:prstGeom>
        <a:gradFill rotWithShape="0">
          <a:gsLst>
            <a:gs pos="0">
              <a:schemeClr val="accent4">
                <a:hueOff val="-234988"/>
                <a:satOff val="1416"/>
                <a:lumOff val="113"/>
                <a:alphaOff val="0"/>
                <a:shade val="51000"/>
                <a:satMod val="130000"/>
              </a:schemeClr>
            </a:gs>
            <a:gs pos="80000">
              <a:schemeClr val="accent4">
                <a:hueOff val="-234988"/>
                <a:satOff val="1416"/>
                <a:lumOff val="113"/>
                <a:alphaOff val="0"/>
                <a:shade val="93000"/>
                <a:satMod val="130000"/>
              </a:schemeClr>
            </a:gs>
            <a:gs pos="100000">
              <a:schemeClr val="accent4">
                <a:hueOff val="-234988"/>
                <a:satOff val="1416"/>
                <a:lumOff val="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a:t>
          </a:r>
          <a:r>
            <a:rPr lang="en-US" sz="1100" b="1" i="0" u="none" kern="1200" dirty="0" err="1" smtClean="0">
              <a:latin typeface="+mn-lt"/>
            </a:rPr>
            <a:t>HeliVert</a:t>
          </a:r>
          <a:r>
            <a:rPr lang="en-US" sz="1100" b="1" i="0" u="none" kern="1200" dirty="0" smtClean="0">
              <a:latin typeface="+mn-lt"/>
            </a:rPr>
            <a:t> </a:t>
          </a:r>
          <a:r>
            <a:rPr lang="ru-RU" sz="1100" b="1" i="0" u="none" kern="1200" dirty="0" smtClean="0">
              <a:latin typeface="+mn-lt"/>
            </a:rPr>
            <a:t>С</a:t>
          </a:r>
          <a:r>
            <a:rPr lang="en-US" sz="1100" b="1" i="0" u="none" kern="1200" dirty="0" smtClean="0">
              <a:latin typeface="+mn-lt"/>
            </a:rPr>
            <a:t>JSC</a:t>
          </a:r>
          <a:endParaRPr lang="ru-RU" sz="1100" b="1" i="0" u="none" kern="1200" dirty="0" smtClean="0">
            <a:latin typeface="+mn-lt"/>
          </a:endParaRPr>
        </a:p>
      </dsp:txBody>
      <dsp:txXfrm>
        <a:off x="2232310" y="1351"/>
        <a:ext cx="1611548" cy="966928"/>
      </dsp:txXfrm>
    </dsp:sp>
    <dsp:sp modelId="{A6D67A76-EFE7-4A2D-9495-700B721879AC}">
      <dsp:nvSpPr>
        <dsp:cNvPr id="0" name=""/>
        <dsp:cNvSpPr/>
      </dsp:nvSpPr>
      <dsp:spPr>
        <a:xfrm>
          <a:off x="4005013" y="1351"/>
          <a:ext cx="1611548" cy="966928"/>
        </a:xfrm>
        <a:prstGeom prst="rect">
          <a:avLst/>
        </a:prstGeom>
        <a:gradFill rotWithShape="0">
          <a:gsLst>
            <a:gs pos="0">
              <a:schemeClr val="accent4">
                <a:hueOff val="-469976"/>
                <a:satOff val="2831"/>
                <a:lumOff val="227"/>
                <a:alphaOff val="0"/>
                <a:shade val="51000"/>
                <a:satMod val="130000"/>
              </a:schemeClr>
            </a:gs>
            <a:gs pos="80000">
              <a:schemeClr val="accent4">
                <a:hueOff val="-469976"/>
                <a:satOff val="2831"/>
                <a:lumOff val="227"/>
                <a:alphaOff val="0"/>
                <a:shade val="93000"/>
                <a:satMod val="130000"/>
              </a:schemeClr>
            </a:gs>
            <a:gs pos="100000">
              <a:schemeClr val="accent4">
                <a:hueOff val="-469976"/>
                <a:satOff val="2831"/>
                <a:lumOff val="2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CJSC "Weighting company" Tenzo - M "</a:t>
          </a:r>
          <a:endParaRPr lang="ru-RU" sz="1100" b="1" i="0" u="none" kern="1200" dirty="0" smtClean="0">
            <a:latin typeface="+mn-lt"/>
          </a:endParaRPr>
        </a:p>
      </dsp:txBody>
      <dsp:txXfrm>
        <a:off x="4005013" y="1351"/>
        <a:ext cx="1611548" cy="966928"/>
      </dsp:txXfrm>
    </dsp:sp>
    <dsp:sp modelId="{BF5A8DD4-F132-4D15-A725-FEAF539D037C}">
      <dsp:nvSpPr>
        <dsp:cNvPr id="0" name=""/>
        <dsp:cNvSpPr/>
      </dsp:nvSpPr>
      <dsp:spPr>
        <a:xfrm>
          <a:off x="5777716" y="1351"/>
          <a:ext cx="1611548" cy="966928"/>
        </a:xfrm>
        <a:prstGeom prst="rect">
          <a:avLst/>
        </a:prstGeom>
        <a:gradFill rotWithShape="0">
          <a:gsLst>
            <a:gs pos="0">
              <a:schemeClr val="accent4">
                <a:hueOff val="-704964"/>
                <a:satOff val="4247"/>
                <a:lumOff val="340"/>
                <a:alphaOff val="0"/>
                <a:shade val="51000"/>
                <a:satMod val="130000"/>
              </a:schemeClr>
            </a:gs>
            <a:gs pos="80000">
              <a:schemeClr val="accent4">
                <a:hueOff val="-704964"/>
                <a:satOff val="4247"/>
                <a:lumOff val="340"/>
                <a:alphaOff val="0"/>
                <a:shade val="93000"/>
                <a:satMod val="130000"/>
              </a:schemeClr>
            </a:gs>
            <a:gs pos="100000">
              <a:schemeClr val="accent4">
                <a:hueOff val="-704964"/>
                <a:satOff val="4247"/>
                <a:lumOff val="3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LLC  Engineering company ATESI</a:t>
          </a:r>
          <a:endParaRPr lang="ru-RU" sz="1100" b="1" i="0" u="none" kern="1200" dirty="0" smtClean="0">
            <a:latin typeface="+mn-lt"/>
          </a:endParaRPr>
        </a:p>
      </dsp:txBody>
      <dsp:txXfrm>
        <a:off x="5777716" y="1351"/>
        <a:ext cx="1611548" cy="966928"/>
      </dsp:txXfrm>
    </dsp:sp>
    <dsp:sp modelId="{0276F16B-7150-4AF4-9A56-76FC5653F3DA}">
      <dsp:nvSpPr>
        <dsp:cNvPr id="0" name=""/>
        <dsp:cNvSpPr/>
      </dsp:nvSpPr>
      <dsp:spPr>
        <a:xfrm>
          <a:off x="459607" y="1129435"/>
          <a:ext cx="1611548" cy="966928"/>
        </a:xfrm>
        <a:prstGeom prst="rect">
          <a:avLst/>
        </a:prstGeom>
        <a:gradFill rotWithShape="0">
          <a:gsLst>
            <a:gs pos="0">
              <a:schemeClr val="accent4">
                <a:hueOff val="-939951"/>
                <a:satOff val="5663"/>
                <a:lumOff val="454"/>
                <a:alphaOff val="0"/>
                <a:shade val="51000"/>
                <a:satMod val="130000"/>
              </a:schemeClr>
            </a:gs>
            <a:gs pos="80000">
              <a:schemeClr val="accent4">
                <a:hueOff val="-939951"/>
                <a:satOff val="5663"/>
                <a:lumOff val="454"/>
                <a:alphaOff val="0"/>
                <a:shade val="93000"/>
                <a:satMod val="130000"/>
              </a:schemeClr>
            </a:gs>
            <a:gs pos="100000">
              <a:schemeClr val="accent4">
                <a:hueOff val="-939951"/>
                <a:satOff val="5663"/>
                <a:lumOff val="4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CJSC "Lyubertsy Montazhavtomatika Plant"</a:t>
          </a:r>
          <a:endParaRPr lang="ru-RU" sz="1100" b="1" i="0" u="none" kern="1200" dirty="0" smtClean="0">
            <a:latin typeface="+mn-lt"/>
          </a:endParaRPr>
        </a:p>
      </dsp:txBody>
      <dsp:txXfrm>
        <a:off x="459607" y="1129435"/>
        <a:ext cx="1611548" cy="966928"/>
      </dsp:txXfrm>
    </dsp:sp>
    <dsp:sp modelId="{CFCD53A9-61D4-4265-B8FD-D0A7FD45257F}">
      <dsp:nvSpPr>
        <dsp:cNvPr id="0" name=""/>
        <dsp:cNvSpPr/>
      </dsp:nvSpPr>
      <dsp:spPr>
        <a:xfrm>
          <a:off x="2232310" y="1129435"/>
          <a:ext cx="1611548" cy="966928"/>
        </a:xfrm>
        <a:prstGeom prst="rect">
          <a:avLst/>
        </a:prstGeom>
        <a:gradFill rotWithShape="0">
          <a:gsLst>
            <a:gs pos="0">
              <a:schemeClr val="accent4">
                <a:hueOff val="-1174939"/>
                <a:satOff val="7079"/>
                <a:lumOff val="567"/>
                <a:alphaOff val="0"/>
                <a:shade val="51000"/>
                <a:satMod val="130000"/>
              </a:schemeClr>
            </a:gs>
            <a:gs pos="80000">
              <a:schemeClr val="accent4">
                <a:hueOff val="-1174939"/>
                <a:satOff val="7079"/>
                <a:lumOff val="567"/>
                <a:alphaOff val="0"/>
                <a:shade val="93000"/>
                <a:satMod val="130000"/>
              </a:schemeClr>
            </a:gs>
            <a:gs pos="100000">
              <a:schemeClr val="accent4">
                <a:hueOff val="-1174939"/>
                <a:satOff val="7079"/>
                <a:lumOff val="5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Branch of Mostostroy Industry OJSC Lyubertsy Bridge Construction Equipment Plant</a:t>
          </a:r>
          <a:endParaRPr lang="ru-RU" sz="1100" b="1" i="0" u="none" kern="1200" dirty="0" smtClean="0">
            <a:latin typeface="+mn-lt"/>
          </a:endParaRPr>
        </a:p>
      </dsp:txBody>
      <dsp:txXfrm>
        <a:off x="2232310" y="1129435"/>
        <a:ext cx="1611548" cy="966928"/>
      </dsp:txXfrm>
    </dsp:sp>
    <dsp:sp modelId="{E776E474-1CA9-4B8A-94C0-5F062D9986C8}">
      <dsp:nvSpPr>
        <dsp:cNvPr id="0" name=""/>
        <dsp:cNvSpPr/>
      </dsp:nvSpPr>
      <dsp:spPr>
        <a:xfrm>
          <a:off x="4005013" y="1129435"/>
          <a:ext cx="1611548" cy="966928"/>
        </a:xfrm>
        <a:prstGeom prst="rect">
          <a:avLst/>
        </a:prstGeom>
        <a:gradFill rotWithShape="0">
          <a:gsLst>
            <a:gs pos="0">
              <a:schemeClr val="accent4">
                <a:hueOff val="-1409927"/>
                <a:satOff val="8494"/>
                <a:lumOff val="681"/>
                <a:alphaOff val="0"/>
                <a:shade val="51000"/>
                <a:satMod val="130000"/>
              </a:schemeClr>
            </a:gs>
            <a:gs pos="80000">
              <a:schemeClr val="accent4">
                <a:hueOff val="-1409927"/>
                <a:satOff val="8494"/>
                <a:lumOff val="681"/>
                <a:alphaOff val="0"/>
                <a:shade val="93000"/>
                <a:satMod val="130000"/>
              </a:schemeClr>
            </a:gs>
            <a:gs pos="100000">
              <a:schemeClr val="accent4">
                <a:hueOff val="-1409927"/>
                <a:satOff val="8494"/>
                <a:lumOff val="6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LLC Scientific and Industrial Firm "TREKOL"</a:t>
          </a:r>
          <a:endParaRPr lang="ru-RU" sz="1100" b="1" i="0" u="none" kern="1200" dirty="0" smtClean="0">
            <a:latin typeface="+mn-lt"/>
          </a:endParaRPr>
        </a:p>
      </dsp:txBody>
      <dsp:txXfrm>
        <a:off x="4005013" y="1129435"/>
        <a:ext cx="1611548" cy="966928"/>
      </dsp:txXfrm>
    </dsp:sp>
    <dsp:sp modelId="{152F9BDB-D756-44D7-9EF8-BD85756C58F9}">
      <dsp:nvSpPr>
        <dsp:cNvPr id="0" name=""/>
        <dsp:cNvSpPr/>
      </dsp:nvSpPr>
      <dsp:spPr>
        <a:xfrm>
          <a:off x="5777716" y="1129435"/>
          <a:ext cx="1611548" cy="966928"/>
        </a:xfrm>
        <a:prstGeom prst="rect">
          <a:avLst/>
        </a:prstGeom>
        <a:gradFill rotWithShape="0">
          <a:gsLst>
            <a:gs pos="0">
              <a:schemeClr val="accent4">
                <a:hueOff val="-1644915"/>
                <a:satOff val="9910"/>
                <a:lumOff val="794"/>
                <a:alphaOff val="0"/>
                <a:shade val="51000"/>
                <a:satMod val="130000"/>
              </a:schemeClr>
            </a:gs>
            <a:gs pos="80000">
              <a:schemeClr val="accent4">
                <a:hueOff val="-1644915"/>
                <a:satOff val="9910"/>
                <a:lumOff val="794"/>
                <a:alphaOff val="0"/>
                <a:shade val="93000"/>
                <a:satMod val="130000"/>
              </a:schemeClr>
            </a:gs>
            <a:gs pos="100000">
              <a:schemeClr val="accent4">
                <a:hueOff val="-1644915"/>
                <a:satOff val="9910"/>
                <a:lumOff val="7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NPF Tehenergokompleks</a:t>
          </a:r>
          <a:endParaRPr lang="ru-RU" sz="1100" b="1" i="0" u="none" kern="1200" dirty="0" smtClean="0">
            <a:latin typeface="+mn-lt"/>
          </a:endParaRPr>
        </a:p>
      </dsp:txBody>
      <dsp:txXfrm>
        <a:off x="5777716" y="1129435"/>
        <a:ext cx="1611548" cy="966928"/>
      </dsp:txXfrm>
    </dsp:sp>
    <dsp:sp modelId="{0ABDFE22-AC45-40C7-AB97-E67E06D94435}">
      <dsp:nvSpPr>
        <dsp:cNvPr id="0" name=""/>
        <dsp:cNvSpPr/>
      </dsp:nvSpPr>
      <dsp:spPr>
        <a:xfrm>
          <a:off x="459607" y="2257519"/>
          <a:ext cx="1611548" cy="966928"/>
        </a:xfrm>
        <a:prstGeom prst="rect">
          <a:avLst/>
        </a:prstGeom>
        <a:gradFill rotWithShape="0">
          <a:gsLst>
            <a:gs pos="0">
              <a:schemeClr val="accent4">
                <a:hueOff val="-1879903"/>
                <a:satOff val="11326"/>
                <a:lumOff val="908"/>
                <a:alphaOff val="0"/>
                <a:shade val="51000"/>
                <a:satMod val="130000"/>
              </a:schemeClr>
            </a:gs>
            <a:gs pos="80000">
              <a:schemeClr val="accent4">
                <a:hueOff val="-1879903"/>
                <a:satOff val="11326"/>
                <a:lumOff val="908"/>
                <a:alphaOff val="0"/>
                <a:shade val="93000"/>
                <a:satMod val="130000"/>
              </a:schemeClr>
            </a:gs>
            <a:gs pos="100000">
              <a:schemeClr val="accent4">
                <a:hueOff val="-1879903"/>
                <a:satOff val="11326"/>
                <a:lumOff val="9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"RPK" Laser Style "</a:t>
          </a:r>
          <a:endParaRPr lang="ru-RU" sz="1100" b="1" i="0" u="none" kern="1200" dirty="0" smtClean="0">
            <a:latin typeface="+mn-lt"/>
          </a:endParaRPr>
        </a:p>
      </dsp:txBody>
      <dsp:txXfrm>
        <a:off x="459607" y="2257519"/>
        <a:ext cx="1611548" cy="966928"/>
      </dsp:txXfrm>
    </dsp:sp>
    <dsp:sp modelId="{CB752C72-B52B-4443-9D85-EBB2DAC4BE5E}">
      <dsp:nvSpPr>
        <dsp:cNvPr id="0" name=""/>
        <dsp:cNvSpPr/>
      </dsp:nvSpPr>
      <dsp:spPr>
        <a:xfrm>
          <a:off x="2232310" y="2257519"/>
          <a:ext cx="1611548" cy="966928"/>
        </a:xfrm>
        <a:prstGeom prst="rect">
          <a:avLst/>
        </a:prstGeom>
        <a:gradFill rotWithShape="0">
          <a:gsLst>
            <a:gs pos="0">
              <a:schemeClr val="accent4">
                <a:hueOff val="-2114891"/>
                <a:satOff val="12742"/>
                <a:lumOff val="1021"/>
                <a:alphaOff val="0"/>
                <a:shade val="51000"/>
                <a:satMod val="130000"/>
              </a:schemeClr>
            </a:gs>
            <a:gs pos="80000">
              <a:schemeClr val="accent4">
                <a:hueOff val="-2114891"/>
                <a:satOff val="12742"/>
                <a:lumOff val="1021"/>
                <a:alphaOff val="0"/>
                <a:shade val="93000"/>
                <a:satMod val="130000"/>
              </a:schemeClr>
            </a:gs>
            <a:gs pos="100000">
              <a:schemeClr val="accent4">
                <a:hueOff val="-2114891"/>
                <a:satOff val="12742"/>
                <a:lumOff val="1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RG-group</a:t>
          </a:r>
          <a:endParaRPr lang="ru-RU" sz="1100" b="1" i="0" u="none" kern="1200" dirty="0" smtClean="0">
            <a:latin typeface="+mn-lt"/>
          </a:endParaRPr>
        </a:p>
      </dsp:txBody>
      <dsp:txXfrm>
        <a:off x="2232310" y="2257519"/>
        <a:ext cx="1611548" cy="966928"/>
      </dsp:txXfrm>
    </dsp:sp>
    <dsp:sp modelId="{62AE38E0-BA69-4557-A61F-97F7FA443FA5}">
      <dsp:nvSpPr>
        <dsp:cNvPr id="0" name=""/>
        <dsp:cNvSpPr/>
      </dsp:nvSpPr>
      <dsp:spPr>
        <a:xfrm>
          <a:off x="4005013" y="2257519"/>
          <a:ext cx="1611548" cy="966928"/>
        </a:xfrm>
        <a:prstGeom prst="rect">
          <a:avLst/>
        </a:prstGeom>
        <a:gradFill rotWithShape="0">
          <a:gsLst>
            <a:gs pos="0">
              <a:schemeClr val="accent4">
                <a:hueOff val="-2349879"/>
                <a:satOff val="14157"/>
                <a:lumOff val="1135"/>
                <a:alphaOff val="0"/>
                <a:shade val="51000"/>
                <a:satMod val="130000"/>
              </a:schemeClr>
            </a:gs>
            <a:gs pos="80000">
              <a:schemeClr val="accent4">
                <a:hueOff val="-2349879"/>
                <a:satOff val="14157"/>
                <a:lumOff val="1135"/>
                <a:alphaOff val="0"/>
                <a:shade val="93000"/>
                <a:satMod val="130000"/>
              </a:schemeClr>
            </a:gs>
            <a:gs pos="100000">
              <a:schemeClr val="accent4">
                <a:hueOff val="-2349879"/>
                <a:satOff val="14157"/>
                <a:lumOff val="11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NPO ENERGOKONTRAKT JSC</a:t>
          </a:r>
          <a:endParaRPr lang="ru-RU" sz="1100" b="1" i="0" u="none" kern="1200" dirty="0" smtClean="0">
            <a:latin typeface="+mn-lt"/>
          </a:endParaRPr>
        </a:p>
      </dsp:txBody>
      <dsp:txXfrm>
        <a:off x="4005013" y="2257519"/>
        <a:ext cx="1611548" cy="966928"/>
      </dsp:txXfrm>
    </dsp:sp>
    <dsp:sp modelId="{93DFAB90-78A2-4163-B556-4F908282A2FE}">
      <dsp:nvSpPr>
        <dsp:cNvPr id="0" name=""/>
        <dsp:cNvSpPr/>
      </dsp:nvSpPr>
      <dsp:spPr>
        <a:xfrm>
          <a:off x="5777716" y="2257519"/>
          <a:ext cx="1611548" cy="966928"/>
        </a:xfrm>
        <a:prstGeom prst="rect">
          <a:avLst/>
        </a:prstGeom>
        <a:gradFill rotWithShape="0">
          <a:gsLst>
            <a:gs pos="0">
              <a:schemeClr val="accent4">
                <a:hueOff val="-2584866"/>
                <a:satOff val="15573"/>
                <a:lumOff val="1248"/>
                <a:alphaOff val="0"/>
                <a:shade val="51000"/>
                <a:satMod val="130000"/>
              </a:schemeClr>
            </a:gs>
            <a:gs pos="80000">
              <a:schemeClr val="accent4">
                <a:hueOff val="-2584866"/>
                <a:satOff val="15573"/>
                <a:lumOff val="1248"/>
                <a:alphaOff val="0"/>
                <a:shade val="93000"/>
                <a:satMod val="130000"/>
              </a:schemeClr>
            </a:gs>
            <a:gs pos="100000">
              <a:schemeClr val="accent4">
                <a:hueOff val="-2584866"/>
                <a:satOff val="15573"/>
                <a:lumOff val="12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Pehor Textile LLC</a:t>
          </a:r>
          <a:endParaRPr lang="ru-RU" sz="1100" b="1" i="0" u="none" kern="1200" dirty="0" smtClean="0">
            <a:latin typeface="+mn-lt"/>
          </a:endParaRPr>
        </a:p>
      </dsp:txBody>
      <dsp:txXfrm>
        <a:off x="5777716" y="2257519"/>
        <a:ext cx="1611548" cy="966928"/>
      </dsp:txXfrm>
    </dsp:sp>
    <dsp:sp modelId="{C35FAEFD-6BEB-461D-8549-3210D5C6093E}">
      <dsp:nvSpPr>
        <dsp:cNvPr id="0" name=""/>
        <dsp:cNvSpPr/>
      </dsp:nvSpPr>
      <dsp:spPr>
        <a:xfrm>
          <a:off x="459607" y="3385602"/>
          <a:ext cx="1611548" cy="966928"/>
        </a:xfrm>
        <a:prstGeom prst="rect">
          <a:avLst/>
        </a:prstGeom>
        <a:gradFill rotWithShape="0">
          <a:gsLst>
            <a:gs pos="0">
              <a:schemeClr val="accent4">
                <a:hueOff val="-2819854"/>
                <a:satOff val="16989"/>
                <a:lumOff val="1362"/>
                <a:alphaOff val="0"/>
                <a:shade val="51000"/>
                <a:satMod val="130000"/>
              </a:schemeClr>
            </a:gs>
            <a:gs pos="80000">
              <a:schemeClr val="accent4">
                <a:hueOff val="-2819854"/>
                <a:satOff val="16989"/>
                <a:lumOff val="1362"/>
                <a:alphaOff val="0"/>
                <a:shade val="93000"/>
                <a:satMod val="130000"/>
              </a:schemeClr>
            </a:gs>
            <a:gs pos="100000">
              <a:schemeClr val="accent4">
                <a:hueOff val="-2819854"/>
                <a:satOff val="16989"/>
                <a:lumOff val="13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TO Monolith</a:t>
          </a:r>
          <a:endParaRPr lang="ru-RU" sz="1100" b="1" i="0" u="none" kern="1200" dirty="0" smtClean="0">
            <a:latin typeface="+mn-lt"/>
          </a:endParaRPr>
        </a:p>
      </dsp:txBody>
      <dsp:txXfrm>
        <a:off x="459607" y="3385602"/>
        <a:ext cx="1611548" cy="966928"/>
      </dsp:txXfrm>
    </dsp:sp>
    <dsp:sp modelId="{C0849327-5A54-4456-B4BA-6B3A8456728C}">
      <dsp:nvSpPr>
        <dsp:cNvPr id="0" name=""/>
        <dsp:cNvSpPr/>
      </dsp:nvSpPr>
      <dsp:spPr>
        <a:xfrm>
          <a:off x="2232310" y="3385602"/>
          <a:ext cx="1611548" cy="966928"/>
        </a:xfrm>
        <a:prstGeom prst="rect">
          <a:avLst/>
        </a:prstGeom>
        <a:gradFill rotWithShape="0">
          <a:gsLst>
            <a:gs pos="0">
              <a:schemeClr val="accent4">
                <a:hueOff val="-3054842"/>
                <a:satOff val="18405"/>
                <a:lumOff val="1475"/>
                <a:alphaOff val="0"/>
                <a:shade val="51000"/>
                <a:satMod val="130000"/>
              </a:schemeClr>
            </a:gs>
            <a:gs pos="80000">
              <a:schemeClr val="accent4">
                <a:hueOff val="-3054842"/>
                <a:satOff val="18405"/>
                <a:lumOff val="1475"/>
                <a:alphaOff val="0"/>
                <a:shade val="93000"/>
                <a:satMod val="130000"/>
              </a:schemeClr>
            </a:gs>
            <a:gs pos="100000">
              <a:schemeClr val="accent4">
                <a:hueOff val="-3054842"/>
                <a:satOff val="18405"/>
                <a:lumOff val="14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PK "LEADER"</a:t>
          </a:r>
          <a:endParaRPr lang="ru-RU" sz="1100" b="1" i="0" u="none" kern="1200" dirty="0" smtClean="0">
            <a:latin typeface="+mn-lt"/>
          </a:endParaRPr>
        </a:p>
      </dsp:txBody>
      <dsp:txXfrm>
        <a:off x="2232310" y="3385602"/>
        <a:ext cx="1611548" cy="966928"/>
      </dsp:txXfrm>
    </dsp:sp>
    <dsp:sp modelId="{63B24C34-DF12-49CA-9046-3F608B1C3020}">
      <dsp:nvSpPr>
        <dsp:cNvPr id="0" name=""/>
        <dsp:cNvSpPr/>
      </dsp:nvSpPr>
      <dsp:spPr>
        <a:xfrm>
          <a:off x="4005013" y="3385602"/>
          <a:ext cx="1611548" cy="966928"/>
        </a:xfrm>
        <a:prstGeom prst="rect">
          <a:avLst/>
        </a:prstGeom>
        <a:gradFill rotWithShape="0">
          <a:gsLst>
            <a:gs pos="0">
              <a:schemeClr val="accent4">
                <a:hueOff val="-3289830"/>
                <a:satOff val="19820"/>
                <a:lumOff val="1589"/>
                <a:alphaOff val="0"/>
                <a:shade val="51000"/>
                <a:satMod val="130000"/>
              </a:schemeClr>
            </a:gs>
            <a:gs pos="80000">
              <a:schemeClr val="accent4">
                <a:hueOff val="-3289830"/>
                <a:satOff val="19820"/>
                <a:lumOff val="1589"/>
                <a:alphaOff val="0"/>
                <a:shade val="93000"/>
                <a:satMod val="130000"/>
              </a:schemeClr>
            </a:gs>
            <a:gs pos="100000">
              <a:schemeClr val="accent4">
                <a:hueOff val="-3289830"/>
                <a:satOff val="19820"/>
                <a:lumOff val="1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"Lyubertsy Car Repair Plant"</a:t>
          </a:r>
          <a:endParaRPr lang="ru-RU" sz="1100" b="1" i="0" u="none" kern="1200" dirty="0" smtClean="0">
            <a:latin typeface="+mn-lt"/>
          </a:endParaRPr>
        </a:p>
      </dsp:txBody>
      <dsp:txXfrm>
        <a:off x="4005013" y="3385602"/>
        <a:ext cx="1611548" cy="966928"/>
      </dsp:txXfrm>
    </dsp:sp>
    <dsp:sp modelId="{73A1604F-7556-4885-9610-FAF809AFE440}">
      <dsp:nvSpPr>
        <dsp:cNvPr id="0" name=""/>
        <dsp:cNvSpPr/>
      </dsp:nvSpPr>
      <dsp:spPr>
        <a:xfrm>
          <a:off x="5777716" y="3385602"/>
          <a:ext cx="1611548" cy="966928"/>
        </a:xfrm>
        <a:prstGeom prst="rect">
          <a:avLst/>
        </a:prstGeom>
        <a:gradFill rotWithShape="0">
          <a:gsLst>
            <a:gs pos="0">
              <a:schemeClr val="accent4">
                <a:hueOff val="-3524818"/>
                <a:satOff val="21236"/>
                <a:lumOff val="1702"/>
                <a:alphaOff val="0"/>
                <a:shade val="51000"/>
                <a:satMod val="130000"/>
              </a:schemeClr>
            </a:gs>
            <a:gs pos="80000">
              <a:schemeClr val="accent4">
                <a:hueOff val="-3524818"/>
                <a:satOff val="21236"/>
                <a:lumOff val="1702"/>
                <a:alphaOff val="0"/>
                <a:shade val="93000"/>
                <a:satMod val="130000"/>
              </a:schemeClr>
            </a:gs>
            <a:gs pos="100000">
              <a:schemeClr val="accent4">
                <a:hueOff val="-3524818"/>
                <a:satOff val="21236"/>
                <a:lumOff val="17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LLC NGO "Association KILAK"</a:t>
          </a:r>
          <a:endParaRPr lang="ru-RU" sz="1100" b="1" i="0" u="none" kern="1200" dirty="0" smtClean="0">
            <a:latin typeface="+mn-lt"/>
          </a:endParaRPr>
        </a:p>
      </dsp:txBody>
      <dsp:txXfrm>
        <a:off x="5777716" y="3385602"/>
        <a:ext cx="1611548" cy="966928"/>
      </dsp:txXfrm>
    </dsp:sp>
    <dsp:sp modelId="{9AE3F654-48D9-448F-A3E0-BCFA6D596B9C}">
      <dsp:nvSpPr>
        <dsp:cNvPr id="0" name=""/>
        <dsp:cNvSpPr/>
      </dsp:nvSpPr>
      <dsp:spPr>
        <a:xfrm>
          <a:off x="459607" y="4513686"/>
          <a:ext cx="1611548" cy="966928"/>
        </a:xfrm>
        <a:prstGeom prst="rect">
          <a:avLst/>
        </a:prstGeom>
        <a:gradFill rotWithShape="0">
          <a:gsLst>
            <a:gs pos="0">
              <a:schemeClr val="accent4">
                <a:hueOff val="-3759806"/>
                <a:satOff val="22652"/>
                <a:lumOff val="1816"/>
                <a:alphaOff val="0"/>
                <a:shade val="51000"/>
                <a:satMod val="130000"/>
              </a:schemeClr>
            </a:gs>
            <a:gs pos="80000">
              <a:schemeClr val="accent4">
                <a:hueOff val="-3759806"/>
                <a:satOff val="22652"/>
                <a:lumOff val="1816"/>
                <a:alphaOff val="0"/>
                <a:shade val="93000"/>
                <a:satMod val="130000"/>
              </a:schemeClr>
            </a:gs>
            <a:gs pos="100000">
              <a:schemeClr val="accent4">
                <a:hueOff val="-3759806"/>
                <a:satOff val="22652"/>
                <a:lumOff val="18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InterLek</a:t>
          </a:r>
          <a:endParaRPr lang="ru-RU" sz="1100" b="1" i="0" u="none" kern="1200" dirty="0" smtClean="0">
            <a:latin typeface="+mn-lt"/>
          </a:endParaRPr>
        </a:p>
      </dsp:txBody>
      <dsp:txXfrm>
        <a:off x="459607" y="4513686"/>
        <a:ext cx="1611548" cy="966928"/>
      </dsp:txXfrm>
    </dsp:sp>
    <dsp:sp modelId="{04BECF9E-A4C6-49E0-8D58-A120B5CAB6E6}">
      <dsp:nvSpPr>
        <dsp:cNvPr id="0" name=""/>
        <dsp:cNvSpPr/>
      </dsp:nvSpPr>
      <dsp:spPr>
        <a:xfrm>
          <a:off x="2232310" y="4513686"/>
          <a:ext cx="1611548" cy="966928"/>
        </a:xfrm>
        <a:prstGeom prst="rect">
          <a:avLst/>
        </a:prstGeom>
        <a:gradFill rotWithShape="0">
          <a:gsLst>
            <a:gs pos="0">
              <a:schemeClr val="accent4">
                <a:hueOff val="-3994794"/>
                <a:satOff val="24068"/>
                <a:lumOff val="1929"/>
                <a:alphaOff val="0"/>
                <a:shade val="51000"/>
                <a:satMod val="130000"/>
              </a:schemeClr>
            </a:gs>
            <a:gs pos="80000">
              <a:schemeClr val="accent4">
                <a:hueOff val="-3994794"/>
                <a:satOff val="24068"/>
                <a:lumOff val="1929"/>
                <a:alphaOff val="0"/>
                <a:shade val="93000"/>
                <a:satMod val="130000"/>
              </a:schemeClr>
            </a:gs>
            <a:gs pos="100000">
              <a:schemeClr val="accent4">
                <a:hueOff val="-3994794"/>
                <a:satOff val="24068"/>
                <a:lumOff val="19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LLC "Kitchen yard"</a:t>
          </a:r>
          <a:endParaRPr lang="ru-RU" sz="1100" b="1" i="0" u="none" kern="1200" dirty="0" smtClean="0">
            <a:latin typeface="+mn-lt"/>
          </a:endParaRPr>
        </a:p>
      </dsp:txBody>
      <dsp:txXfrm>
        <a:off x="2232310" y="4513686"/>
        <a:ext cx="1611548" cy="966928"/>
      </dsp:txXfrm>
    </dsp:sp>
    <dsp:sp modelId="{E7B1CA7E-B8FD-43BC-98C1-FF4FB3E3B9A7}">
      <dsp:nvSpPr>
        <dsp:cNvPr id="0" name=""/>
        <dsp:cNvSpPr/>
      </dsp:nvSpPr>
      <dsp:spPr>
        <a:xfrm>
          <a:off x="4005013" y="4513686"/>
          <a:ext cx="1611548" cy="966928"/>
        </a:xfrm>
        <a:prstGeom prst="rect">
          <a:avLst/>
        </a:prstGeom>
        <a:gradFill rotWithShape="0">
          <a:gsLst>
            <a:gs pos="0">
              <a:schemeClr val="accent4">
                <a:hueOff val="-4229782"/>
                <a:satOff val="25483"/>
                <a:lumOff val="2043"/>
                <a:alphaOff val="0"/>
                <a:shade val="51000"/>
                <a:satMod val="130000"/>
              </a:schemeClr>
            </a:gs>
            <a:gs pos="80000">
              <a:schemeClr val="accent4">
                <a:hueOff val="-4229782"/>
                <a:satOff val="25483"/>
                <a:lumOff val="2043"/>
                <a:alphaOff val="0"/>
                <a:shade val="93000"/>
                <a:satMod val="130000"/>
              </a:schemeClr>
            </a:gs>
            <a:gs pos="100000">
              <a:schemeClr val="accent4">
                <a:hueOff val="-4229782"/>
                <a:satOff val="25483"/>
                <a:lumOff val="20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 Branch of JSCB “SLAVIA” (OJSC) Lyubertsy</a:t>
          </a:r>
          <a:endParaRPr lang="ru-RU" sz="1100" b="1" i="0" u="none" kern="1200" dirty="0" smtClean="0">
            <a:latin typeface="+mn-lt"/>
          </a:endParaRPr>
        </a:p>
      </dsp:txBody>
      <dsp:txXfrm>
        <a:off x="4005013" y="4513686"/>
        <a:ext cx="1611548" cy="966928"/>
      </dsp:txXfrm>
    </dsp:sp>
    <dsp:sp modelId="{36D65423-7573-4FE7-A58C-0654B4EA73F8}">
      <dsp:nvSpPr>
        <dsp:cNvPr id="0" name=""/>
        <dsp:cNvSpPr/>
      </dsp:nvSpPr>
      <dsp:spPr>
        <a:xfrm>
          <a:off x="5777716" y="4513686"/>
          <a:ext cx="1611548" cy="966928"/>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u="none" kern="1200" dirty="0" smtClean="0">
              <a:latin typeface="+mn-lt"/>
            </a:rPr>
            <a:t>C JSC "Lyubertsy bakery"</a:t>
          </a:r>
          <a:endParaRPr lang="ru-RU" sz="1100" b="1" i="0" u="none" kern="1200" dirty="0" smtClean="0">
            <a:latin typeface="+mn-lt"/>
          </a:endParaRPr>
        </a:p>
      </dsp:txBody>
      <dsp:txXfrm>
        <a:off x="5777716" y="4513686"/>
        <a:ext cx="1611548" cy="96692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45855476-1969-4759-B87D-7EA2D978DFDB}" type="datetimeFigureOut">
              <a:rPr lang="ru-RU" smtClean="0"/>
              <a:t>02.09.2019</a:t>
            </a:fld>
            <a:endParaRPr lang="ru-RU"/>
          </a:p>
        </p:txBody>
      </p:sp>
      <p:sp>
        <p:nvSpPr>
          <p:cNvPr id="4" name="Образ слайда 3"/>
          <p:cNvSpPr>
            <a:spLocks noGrp="1" noRot="1" noChangeAspect="1"/>
          </p:cNvSpPr>
          <p:nvPr>
            <p:ph type="sldImg" idx="2"/>
          </p:nvPr>
        </p:nvSpPr>
        <p:spPr>
          <a:xfrm>
            <a:off x="1144588" y="1243013"/>
            <a:ext cx="447198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6487BE6A-F6DC-4C0B-9CB1-D4140A73C2B9}" type="slidenum">
              <a:rPr lang="ru-RU" smtClean="0"/>
              <a:t>‹#›</a:t>
            </a:fld>
            <a:endParaRPr lang="ru-RU"/>
          </a:p>
        </p:txBody>
      </p:sp>
    </p:spTree>
    <p:extLst>
      <p:ext uri="{BB962C8B-B14F-4D97-AF65-F5344CB8AC3E}">
        <p14:creationId xmlns:p14="http://schemas.microsoft.com/office/powerpoint/2010/main" val="171710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87BE6A-F6DC-4C0B-9CB1-D4140A73C2B9}" type="slidenum">
              <a:rPr lang="ru-RU" smtClean="0"/>
              <a:t>8</a:t>
            </a:fld>
            <a:endParaRPr lang="ru-RU"/>
          </a:p>
        </p:txBody>
      </p:sp>
    </p:spTree>
    <p:extLst>
      <p:ext uri="{BB962C8B-B14F-4D97-AF65-F5344CB8AC3E}">
        <p14:creationId xmlns:p14="http://schemas.microsoft.com/office/powerpoint/2010/main" val="315728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gif"/><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g"/><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g"/><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jpeg"/></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1" name="Rectangle 3"/>
          <p:cNvSpPr>
            <a:spLocks noGrp="1" noChangeArrowheads="1"/>
          </p:cNvSpPr>
          <p:nvPr>
            <p:ph type="title" idx="4294967295"/>
          </p:nvPr>
        </p:nvSpPr>
        <p:spPr>
          <a:xfrm>
            <a:off x="273417" y="3548017"/>
            <a:ext cx="8352928" cy="576064"/>
          </a:xfrm>
        </p:spPr>
        <p:txBody>
          <a:bodyPr>
            <a:noAutofit/>
          </a:bodyPr>
          <a:lstStyle/>
          <a:p>
            <a:r>
              <a:rPr lang="ru-RU" sz="3200" b="1" dirty="0" smtClean="0">
                <a:solidFill>
                  <a:srgbClr val="002060"/>
                </a:solidFill>
                <a:latin typeface="Tahoma" pitchFamily="34" charset="0"/>
                <a:ea typeface="Tahoma" pitchFamily="34" charset="0"/>
                <a:cs typeface="Tahoma" pitchFamily="34" charset="0"/>
              </a:rPr>
              <a:t/>
            </a:r>
            <a:br>
              <a:rPr lang="ru-RU" sz="3200" b="1" dirty="0" smtClean="0">
                <a:solidFill>
                  <a:srgbClr val="002060"/>
                </a:solidFill>
                <a:latin typeface="Tahoma" pitchFamily="34" charset="0"/>
                <a:ea typeface="Tahoma" pitchFamily="34" charset="0"/>
                <a:cs typeface="Tahoma" pitchFamily="34" charset="0"/>
              </a:rPr>
            </a:br>
            <a:r>
              <a:rPr lang="ru-RU" sz="2800"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2800"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a:t>
            </a:r>
            <a:r>
              <a:rPr lang="ru-RU" sz="2800"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2800"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2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890677" y="5877272"/>
            <a:ext cx="1368152" cy="400110"/>
          </a:xfrm>
          <a:prstGeom prst="rect">
            <a:avLst/>
          </a:prstGeom>
          <a:noFill/>
        </p:spPr>
        <p:txBody>
          <a:bodyPr wrap="square" rtlCol="0">
            <a:spAutoFit/>
          </a:bodyPr>
          <a:lstStyle/>
          <a:p>
            <a:pPr algn="ctr"/>
            <a:r>
              <a:rPr lang="ru-RU"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2019</a:t>
            </a:r>
            <a:endParaRPr lang="ru-RU"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869259"/>
            <a:ext cx="1550631" cy="1937302"/>
          </a:xfrm>
          <a:prstGeom prst="rect">
            <a:avLst/>
          </a:prstGeom>
        </p:spPr>
      </p:pic>
      <p:sp>
        <p:nvSpPr>
          <p:cNvPr id="3" name="Прямоугольник 2"/>
          <p:cNvSpPr/>
          <p:nvPr/>
        </p:nvSpPr>
        <p:spPr>
          <a:xfrm>
            <a:off x="3065365" y="5233892"/>
            <a:ext cx="3018775" cy="369332"/>
          </a:xfrm>
          <a:prstGeom prst="rect">
            <a:avLst/>
          </a:prstGeom>
        </p:spPr>
        <p:txBody>
          <a:bodyPr wrap="none">
            <a:spAutoFit/>
          </a:bodyPr>
          <a:lstStyle/>
          <a:p>
            <a:r>
              <a:rPr lang="en-US"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city district</a:t>
            </a:r>
            <a:endParaRPr lang="ru-RU" dirty="0"/>
          </a:p>
        </p:txBody>
      </p:sp>
      <p:graphicFrame>
        <p:nvGraphicFramePr>
          <p:cNvPr id="6" name="Схема 5"/>
          <p:cNvGraphicFramePr/>
          <p:nvPr>
            <p:extLst>
              <p:ext uri="{D42A27DB-BD31-4B8C-83A1-F6EECF244321}">
                <p14:modId xmlns:p14="http://schemas.microsoft.com/office/powerpoint/2010/main" val="4269334805"/>
              </p:ext>
            </p:extLst>
          </p:nvPr>
        </p:nvGraphicFramePr>
        <p:xfrm>
          <a:off x="5580112" y="980727"/>
          <a:ext cx="2532244" cy="1591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2880" y="1009281"/>
            <a:ext cx="897406" cy="38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7417" y="1453374"/>
            <a:ext cx="820668" cy="61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2047" y="1837910"/>
            <a:ext cx="779071" cy="77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492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171484" y="2487784"/>
            <a:ext cx="3962832" cy="18238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a:solidFill>
                  <a:schemeClr val="tx1">
                    <a:lumMod val="85000"/>
                    <a:lumOff val="15000"/>
                  </a:schemeClr>
                </a:solidFill>
                <a:latin typeface="+mn-lt"/>
                <a:cs typeface="Arial" panose="020B0604020202020204" pitchFamily="34" charset="0"/>
              </a:rPr>
              <a:t>Machine-building company LLC ATESI </a:t>
            </a:r>
            <a:r>
              <a:rPr lang="en-US" sz="1200" dirty="0">
                <a:solidFill>
                  <a:schemeClr val="tx1">
                    <a:lumMod val="85000"/>
                    <a:lumOff val="15000"/>
                  </a:schemeClr>
                </a:solidFill>
                <a:latin typeface="+mn-lt"/>
                <a:cs typeface="Arial" panose="020B0604020202020204" pitchFamily="34" charset="0"/>
              </a:rPr>
              <a:t>One of the leading enterprises in Russia in the field of design and production of professional kitchen equipment.  The company has created its own design and technological department, a quality department and a testing laboratory, which allows us to design, test and develop new products in the shortest possible time.</a:t>
            </a:r>
            <a:r>
              <a:rPr lang="ru-RU" sz="1200" dirty="0"/>
              <a:t> </a:t>
            </a:r>
            <a:endParaRPr lang="ru-RU" sz="1200" dirty="0" smtClean="0">
              <a:solidFill>
                <a:schemeClr val="tx1">
                  <a:lumMod val="85000"/>
                  <a:lumOff val="15000"/>
                </a:schemeClr>
              </a:solidFill>
              <a:latin typeface="+mn-lt"/>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239" y="1635382"/>
            <a:ext cx="1825891" cy="77913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019" y="1943076"/>
            <a:ext cx="2126343" cy="1594756"/>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165" y="1781206"/>
            <a:ext cx="2088232" cy="2007487"/>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464" y="4158914"/>
            <a:ext cx="1232687" cy="971411"/>
          </a:xfrm>
          <a:prstGeom prst="rect">
            <a:avLst/>
          </a:prstGeom>
        </p:spPr>
      </p:pic>
      <p:sp>
        <p:nvSpPr>
          <p:cNvPr id="18" name="Заголовок 1"/>
          <p:cNvSpPr txBox="1">
            <a:spLocks/>
          </p:cNvSpPr>
          <p:nvPr/>
        </p:nvSpPr>
        <p:spPr>
          <a:xfrm>
            <a:off x="218381" y="4725144"/>
            <a:ext cx="3915935" cy="17791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a:solidFill>
                  <a:schemeClr val="tx1">
                    <a:lumMod val="85000"/>
                    <a:lumOff val="15000"/>
                  </a:schemeClr>
                </a:solidFill>
                <a:latin typeface="+mn-lt"/>
                <a:cs typeface="Arial" panose="020B0604020202020204" pitchFamily="34" charset="0"/>
              </a:rPr>
              <a:t>Textile Association "Monolith" </a:t>
            </a:r>
            <a:r>
              <a:rPr lang="en-US" sz="1200" dirty="0">
                <a:solidFill>
                  <a:schemeClr val="tx1">
                    <a:lumMod val="85000"/>
                    <a:lumOff val="15000"/>
                  </a:schemeClr>
                </a:solidFill>
                <a:latin typeface="+mn-lt"/>
                <a:cs typeface="Arial" panose="020B0604020202020204" pitchFamily="34" charset="0"/>
              </a:rPr>
              <a:t>Russian textile company, founded in 1992.  The company is a member of the Russian Union of Entrepreneurs of Textile and Light Industry.</a:t>
            </a:r>
            <a:endParaRPr lang="ru-RU" sz="1200" dirty="0" smtClean="0">
              <a:solidFill>
                <a:schemeClr val="tx1">
                  <a:lumMod val="85000"/>
                  <a:lumOff val="15000"/>
                </a:schemeClr>
              </a:solidFill>
              <a:latin typeface="+mn-lt"/>
              <a:cs typeface="Arial" panose="020B0604020202020204" pitchFamily="34" charset="0"/>
            </a:endParaRPr>
          </a:p>
        </p:txBody>
      </p:sp>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4880848"/>
            <a:ext cx="2479624" cy="742941"/>
          </a:xfrm>
          <a:prstGeom prst="rect">
            <a:avLst/>
          </a:prstGeom>
        </p:spPr>
      </p:pic>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8888" y="4702430"/>
            <a:ext cx="2510880" cy="1162934"/>
          </a:xfrm>
          <a:prstGeom prst="rect">
            <a:avLst/>
          </a:prstGeom>
          <a:ln>
            <a:noFill/>
          </a:ln>
          <a:effectLst>
            <a:softEdge rad="112500"/>
          </a:effectLst>
        </p:spPr>
      </p:pic>
      <p:sp>
        <p:nvSpPr>
          <p:cNvPr id="15"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406333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pic>
        <p:nvPicPr>
          <p:cNvPr id="17" name="Рисунок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811" y="3591214"/>
            <a:ext cx="2226463" cy="920271"/>
          </a:xfrm>
          <a:prstGeom prst="rect">
            <a:avLst/>
          </a:prstGeom>
        </p:spPr>
      </p:pic>
      <p:sp>
        <p:nvSpPr>
          <p:cNvPr id="18" name="Заголовок 1"/>
          <p:cNvSpPr txBox="1">
            <a:spLocks/>
          </p:cNvSpPr>
          <p:nvPr/>
        </p:nvSpPr>
        <p:spPr>
          <a:xfrm>
            <a:off x="420140" y="4593056"/>
            <a:ext cx="3872089" cy="1286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a:t>
            </a:r>
            <a:r>
              <a:rPr lang="en-US" sz="1100" b="1" dirty="0" err="1">
                <a:solidFill>
                  <a:schemeClr val="tx1">
                    <a:lumMod val="85000"/>
                    <a:lumOff val="15000"/>
                  </a:schemeClr>
                </a:solidFill>
                <a:latin typeface="+mn-lt"/>
                <a:cs typeface="Arial" panose="020B0604020202020204" pitchFamily="34" charset="0"/>
              </a:rPr>
              <a:t>Lyubertsy</a:t>
            </a:r>
            <a:r>
              <a:rPr lang="en-US" sz="1100" b="1" dirty="0">
                <a:solidFill>
                  <a:schemeClr val="tx1">
                    <a:lumMod val="85000"/>
                    <a:lumOff val="15000"/>
                  </a:schemeClr>
                </a:solidFill>
                <a:latin typeface="+mn-lt"/>
                <a:cs typeface="Arial" panose="020B0604020202020204" pitchFamily="34" charset="0"/>
              </a:rPr>
              <a:t> Car Repair Plant" </a:t>
            </a:r>
            <a:r>
              <a:rPr lang="en-US" sz="1100" dirty="0">
                <a:solidFill>
                  <a:schemeClr val="tx1">
                    <a:lumMod val="85000"/>
                    <a:lumOff val="15000"/>
                  </a:schemeClr>
                </a:solidFill>
                <a:latin typeface="+mn-lt"/>
                <a:cs typeface="Arial" panose="020B0604020202020204" pitchFamily="34" charset="0"/>
              </a:rPr>
              <a:t>carries out the whole range of works on the repair of any domestic cars and foreign cars.  The presence of its own machine tool base, as well as highly qualified specialists who are able to repair, restore or rebuild any part of the car.</a:t>
            </a:r>
            <a:endParaRPr lang="ru-RU" sz="1100" dirty="0">
              <a:solidFill>
                <a:schemeClr val="tx1">
                  <a:lumMod val="85000"/>
                  <a:lumOff val="15000"/>
                </a:schemeClr>
              </a:solidFill>
              <a:latin typeface="+mn-lt"/>
              <a:cs typeface="Arial" panose="020B0604020202020204" pitchFamily="34" charset="0"/>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914" y="4328700"/>
            <a:ext cx="2033283" cy="1521574"/>
          </a:xfrm>
          <a:prstGeom prst="rect">
            <a:avLst/>
          </a:prstGeom>
          <a:ln>
            <a:noFill/>
          </a:ln>
          <a:effectLst>
            <a:softEdge rad="112500"/>
          </a:effectLst>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264" y="4328700"/>
            <a:ext cx="2049772" cy="1537329"/>
          </a:xfrm>
          <a:prstGeom prst="rect">
            <a:avLst/>
          </a:prstGeom>
          <a:ln>
            <a:noFill/>
          </a:ln>
          <a:effectLst>
            <a:softEdge rad="112500"/>
          </a:effectLst>
        </p:spPr>
      </p:pic>
      <p:pic>
        <p:nvPicPr>
          <p:cNvPr id="21" name="Рисунок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425" y="1672094"/>
            <a:ext cx="2393237" cy="394441"/>
          </a:xfrm>
          <a:prstGeom prst="rect">
            <a:avLst/>
          </a:prstGeom>
        </p:spPr>
      </p:pic>
      <p:sp>
        <p:nvSpPr>
          <p:cNvPr id="22" name="Заголовок 1"/>
          <p:cNvSpPr txBox="1">
            <a:spLocks/>
          </p:cNvSpPr>
          <p:nvPr/>
        </p:nvSpPr>
        <p:spPr>
          <a:xfrm>
            <a:off x="411879" y="1987188"/>
            <a:ext cx="3872089" cy="139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t>LLC NPF </a:t>
            </a:r>
            <a:r>
              <a:rPr lang="en-US" sz="1100" b="1" dirty="0" err="1"/>
              <a:t>Tehenergokompleks</a:t>
            </a:r>
            <a:r>
              <a:rPr lang="en-US" sz="1100" b="1" dirty="0"/>
              <a:t> </a:t>
            </a:r>
            <a:r>
              <a:rPr lang="en-US" sz="1100" dirty="0"/>
              <a:t>the main activity is the development and serial production of modern and high-quality electrical equipment of voltage class up to 10 kV.</a:t>
            </a:r>
            <a:endParaRPr lang="ru-RU" sz="1100" dirty="0"/>
          </a:p>
        </p:txBody>
      </p:sp>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881" y="1596451"/>
            <a:ext cx="1619820" cy="1591804"/>
          </a:xfrm>
          <a:prstGeom prst="rect">
            <a:avLst/>
          </a:prstGeom>
          <a:ln>
            <a:noFill/>
          </a:ln>
          <a:effectLst>
            <a:softEdge rad="112500"/>
          </a:effectLst>
        </p:spPr>
      </p:pic>
      <p:pic>
        <p:nvPicPr>
          <p:cNvPr id="24" name="Рисунок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154" y="1581585"/>
            <a:ext cx="2526355" cy="1621536"/>
          </a:xfrm>
          <a:prstGeom prst="rect">
            <a:avLst/>
          </a:prstGeom>
          <a:ln>
            <a:noFill/>
          </a:ln>
          <a:effectLst>
            <a:softEdge rad="112500"/>
          </a:effectLst>
        </p:spPr>
      </p:pic>
      <p:sp>
        <p:nvSpPr>
          <p:cNvPr id="15" name="Rectangle 3"/>
          <p:cNvSpPr txBox="1">
            <a:spLocks noChangeArrowheads="1"/>
          </p:cNvSpPr>
          <p:nvPr/>
        </p:nvSpPr>
        <p:spPr>
          <a:xfrm>
            <a:off x="1208811" y="417506"/>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014" y="383901"/>
            <a:ext cx="633275" cy="791191"/>
          </a:xfrm>
          <a:prstGeom prst="rect">
            <a:avLst/>
          </a:prstGeom>
        </p:spPr>
      </p:pic>
    </p:spTree>
    <p:extLst>
      <p:ext uri="{BB962C8B-B14F-4D97-AF65-F5344CB8AC3E}">
        <p14:creationId xmlns:p14="http://schemas.microsoft.com/office/powerpoint/2010/main" val="199101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268435" y="4411635"/>
            <a:ext cx="4000822" cy="15213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lgn="just"/>
            <a:endParaRPr lang="ru-RU" sz="1200" dirty="0">
              <a:solidFill>
                <a:schemeClr val="tx1">
                  <a:lumMod val="85000"/>
                  <a:lumOff val="15000"/>
                </a:schemeClr>
              </a:solidFill>
              <a:latin typeface="+mn-lt"/>
              <a:cs typeface="Arial" panose="020B0604020202020204" pitchFamily="34" charset="0"/>
            </a:endParaRPr>
          </a:p>
          <a:p>
            <a:pPr algn="just"/>
            <a:r>
              <a:rPr lang="en-US" sz="1200" b="1" dirty="0">
                <a:solidFill>
                  <a:schemeClr val="tx1">
                    <a:lumMod val="85000"/>
                    <a:lumOff val="15000"/>
                  </a:schemeClr>
                </a:solidFill>
                <a:latin typeface="+mn-lt"/>
                <a:cs typeface="Arial" panose="020B0604020202020204" pitchFamily="34" charset="0"/>
              </a:rPr>
              <a:t> </a:t>
            </a:r>
            <a:r>
              <a:rPr lang="en-US" sz="1200" b="1" dirty="0" err="1">
                <a:solidFill>
                  <a:schemeClr val="tx1">
                    <a:lumMod val="85000"/>
                    <a:lumOff val="15000"/>
                  </a:schemeClr>
                </a:solidFill>
                <a:latin typeface="+mn-lt"/>
                <a:cs typeface="Arial" panose="020B0604020202020204" pitchFamily="34" charset="0"/>
              </a:rPr>
              <a:t>Lyubertsy</a:t>
            </a:r>
            <a:r>
              <a:rPr lang="en-US" sz="1200" b="1" dirty="0">
                <a:solidFill>
                  <a:schemeClr val="tx1">
                    <a:lumMod val="85000"/>
                    <a:lumOff val="15000"/>
                  </a:schemeClr>
                </a:solidFill>
                <a:latin typeface="+mn-lt"/>
                <a:cs typeface="Arial" panose="020B0604020202020204" pitchFamily="34" charset="0"/>
              </a:rPr>
              <a:t> </a:t>
            </a:r>
            <a:r>
              <a:rPr lang="en-US" sz="1200" b="1" dirty="0" err="1">
                <a:solidFill>
                  <a:schemeClr val="tx1">
                    <a:lumMod val="85000"/>
                    <a:lumOff val="15000"/>
                  </a:schemeClr>
                </a:solidFill>
                <a:latin typeface="+mn-lt"/>
                <a:cs typeface="Arial" panose="020B0604020202020204" pitchFamily="34" charset="0"/>
              </a:rPr>
              <a:t>Zavod</a:t>
            </a:r>
            <a:r>
              <a:rPr lang="en-US" sz="1200" b="1" dirty="0">
                <a:solidFill>
                  <a:schemeClr val="tx1">
                    <a:lumMod val="85000"/>
                    <a:lumOff val="15000"/>
                  </a:schemeClr>
                </a:solidFill>
                <a:latin typeface="+mn-lt"/>
                <a:cs typeface="Arial" panose="020B0604020202020204" pitchFamily="34" charset="0"/>
              </a:rPr>
              <a:t> </a:t>
            </a:r>
            <a:r>
              <a:rPr lang="en-US" sz="1200" b="1" dirty="0" err="1">
                <a:solidFill>
                  <a:schemeClr val="tx1">
                    <a:lumMod val="85000"/>
                    <a:lumOff val="15000"/>
                  </a:schemeClr>
                </a:solidFill>
                <a:latin typeface="+mn-lt"/>
                <a:cs typeface="Arial" panose="020B0604020202020204" pitchFamily="34" charset="0"/>
              </a:rPr>
              <a:t>Montazhavtomatika</a:t>
            </a:r>
            <a:r>
              <a:rPr lang="en-US" sz="1200" b="1" dirty="0">
                <a:solidFill>
                  <a:schemeClr val="tx1">
                    <a:lumMod val="85000"/>
                    <a:lumOff val="15000"/>
                  </a:schemeClr>
                </a:solidFill>
                <a:latin typeface="+mn-lt"/>
                <a:cs typeface="Arial" panose="020B0604020202020204" pitchFamily="34" charset="0"/>
              </a:rPr>
              <a:t> (CJSC LZM)</a:t>
            </a:r>
            <a:r>
              <a:rPr lang="en-US" sz="1200" dirty="0">
                <a:solidFill>
                  <a:schemeClr val="tx1">
                    <a:lumMod val="85000"/>
                    <a:lumOff val="15000"/>
                  </a:schemeClr>
                </a:solidFill>
                <a:latin typeface="+mn-lt"/>
                <a:cs typeface="Arial" panose="020B0604020202020204" pitchFamily="34" charset="0"/>
              </a:rPr>
              <a:t> is the first cluster in the Russian Federation of products for electric transport and power engineering, combining within the structure production, fundamental developments and modern systems for designing new products, organization of preparation for their production.</a:t>
            </a:r>
            <a:endParaRPr lang="ru-RU" sz="1200" dirty="0">
              <a:solidFill>
                <a:schemeClr val="tx1">
                  <a:lumMod val="85000"/>
                  <a:lumOff val="15000"/>
                </a:schemeClr>
              </a:solidFill>
              <a:latin typeface="+mn-lt"/>
              <a:cs typeface="Arial" panose="020B0604020202020204" pitchFamily="34" charset="0"/>
            </a:endParaRPr>
          </a:p>
          <a:p>
            <a:pPr indent="457200" algn="just"/>
            <a:endParaRPr lang="ru-RU" sz="1200" dirty="0">
              <a:solidFill>
                <a:schemeClr val="tx1">
                  <a:lumMod val="85000"/>
                  <a:lumOff val="15000"/>
                </a:schemeClr>
              </a:solidFill>
              <a:latin typeface="+mn-lt"/>
              <a:cs typeface="Arial" panose="020B0604020202020204"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878" y="4002896"/>
            <a:ext cx="3575936" cy="291946"/>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495" y="4411635"/>
            <a:ext cx="2362101" cy="1429231"/>
          </a:xfrm>
          <a:prstGeom prst="rect">
            <a:avLst/>
          </a:prstGeom>
          <a:ln>
            <a:noFill/>
          </a:ln>
          <a:effectLst>
            <a:softEdge rad="112500"/>
          </a:effectLst>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642" y="4411635"/>
            <a:ext cx="2198455" cy="1465636"/>
          </a:xfrm>
          <a:prstGeom prst="rect">
            <a:avLst/>
          </a:prstGeom>
          <a:ln>
            <a:noFill/>
          </a:ln>
          <a:effectLst>
            <a:softEdge rad="112500"/>
          </a:effectLst>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1627933"/>
            <a:ext cx="1584176" cy="768677"/>
          </a:xfrm>
          <a:prstGeom prst="rect">
            <a:avLst/>
          </a:prstGeom>
        </p:spPr>
      </p:pic>
      <p:sp>
        <p:nvSpPr>
          <p:cNvPr id="16" name="Заголовок 1"/>
          <p:cNvSpPr txBox="1">
            <a:spLocks/>
          </p:cNvSpPr>
          <p:nvPr/>
        </p:nvSpPr>
        <p:spPr>
          <a:xfrm>
            <a:off x="337085" y="2548931"/>
            <a:ext cx="3863522" cy="15213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err="1">
                <a:solidFill>
                  <a:schemeClr val="tx1">
                    <a:lumMod val="85000"/>
                    <a:lumOff val="15000"/>
                  </a:schemeClr>
                </a:solidFill>
                <a:latin typeface="+mn-lt"/>
                <a:cs typeface="Arial" panose="020B0604020202020204" pitchFamily="34" charset="0"/>
              </a:rPr>
              <a:t>HeliVert</a:t>
            </a:r>
            <a:r>
              <a:rPr lang="en-US" sz="1200" b="1" dirty="0">
                <a:solidFill>
                  <a:schemeClr val="tx1">
                    <a:lumMod val="85000"/>
                    <a:lumOff val="15000"/>
                  </a:schemeClr>
                </a:solidFill>
                <a:latin typeface="+mn-lt"/>
                <a:cs typeface="Arial" panose="020B0604020202020204" pitchFamily="34" charset="0"/>
              </a:rPr>
              <a:t> CJSC is a joint venture of Helicopters of Russia CJSC and Leonardo S.p.A Helicopter Division PJSC </a:t>
            </a:r>
            <a:r>
              <a:rPr lang="en-US" sz="1200" dirty="0" err="1">
                <a:solidFill>
                  <a:schemeClr val="tx1">
                    <a:lumMod val="85000"/>
                    <a:lumOff val="15000"/>
                  </a:schemeClr>
                </a:solidFill>
                <a:latin typeface="+mn-lt"/>
                <a:cs typeface="Arial" panose="020B0604020202020204" pitchFamily="34" charset="0"/>
              </a:rPr>
              <a:t>HeliVert</a:t>
            </a:r>
            <a:r>
              <a:rPr lang="en-US" sz="1200" dirty="0">
                <a:solidFill>
                  <a:schemeClr val="tx1">
                    <a:lumMod val="85000"/>
                    <a:lumOff val="15000"/>
                  </a:schemeClr>
                </a:solidFill>
                <a:latin typeface="+mn-lt"/>
                <a:cs typeface="Arial" panose="020B0604020202020204" pitchFamily="34" charset="0"/>
              </a:rPr>
              <a:t> PJSC is a young, dynamically developing company that offers the new generation multi-purpose helicopter AW139 on the Russian aviation market.</a:t>
            </a:r>
            <a:endParaRPr lang="ru-RU" sz="1200" dirty="0">
              <a:solidFill>
                <a:schemeClr val="tx1">
                  <a:lumMod val="85000"/>
                  <a:lumOff val="15000"/>
                </a:schemeClr>
              </a:solidFill>
              <a:latin typeface="+mn-lt"/>
              <a:cs typeface="Arial" panose="020B0604020202020204" pitchFamily="34" charset="0"/>
            </a:endParaRPr>
          </a:p>
          <a:p>
            <a:pPr algn="just"/>
            <a:endParaRPr lang="ru-RU" sz="1200" dirty="0">
              <a:solidFill>
                <a:schemeClr val="tx1">
                  <a:lumMod val="85000"/>
                  <a:lumOff val="15000"/>
                </a:schemeClr>
              </a:solidFill>
              <a:latin typeface="+mn-lt"/>
              <a:cs typeface="Arial" panose="020B0604020202020204" pitchFamily="34" charset="0"/>
            </a:endParaRPr>
          </a:p>
          <a:p>
            <a:pPr algn="just"/>
            <a:endParaRPr lang="ru-RU" sz="1200" dirty="0">
              <a:solidFill>
                <a:schemeClr val="tx1">
                  <a:lumMod val="85000"/>
                  <a:lumOff val="15000"/>
                </a:schemeClr>
              </a:solidFill>
              <a:latin typeface="+mn-lt"/>
              <a:cs typeface="Arial" panose="020B0604020202020204" pitchFamily="34" charset="0"/>
            </a:endParaRPr>
          </a:p>
        </p:txBody>
      </p:sp>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8890" y="1967982"/>
            <a:ext cx="2339752" cy="1578742"/>
          </a:xfrm>
          <a:prstGeom prst="rect">
            <a:avLst/>
          </a:prstGeom>
          <a:ln>
            <a:noFill/>
          </a:ln>
          <a:effectLst>
            <a:softEdge rad="112500"/>
          </a:effectLst>
        </p:spPr>
      </p:pic>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5300" y="1967982"/>
            <a:ext cx="2302907" cy="1537633"/>
          </a:xfrm>
          <a:prstGeom prst="rect">
            <a:avLst/>
          </a:prstGeom>
          <a:ln>
            <a:noFill/>
          </a:ln>
          <a:effectLst>
            <a:softEdge rad="112500"/>
          </a:effectLst>
        </p:spPr>
      </p:pic>
      <p:sp>
        <p:nvSpPr>
          <p:cNvPr id="21"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425395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37085" y="4739250"/>
            <a:ext cx="3695199" cy="1325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err="1"/>
              <a:t>Pehor</a:t>
            </a:r>
            <a:r>
              <a:rPr lang="en-US" sz="1100" b="1" dirty="0"/>
              <a:t> Textile LLC is </a:t>
            </a:r>
            <a:r>
              <a:rPr lang="en-US" sz="1100" dirty="0"/>
              <a:t>an enterprise producing yarn for hand and machine knitting.  For the production of high-quality, sought-after yarn, the company was repeatedly awarded at international </a:t>
            </a:r>
            <a:r>
              <a:rPr lang="en-US" sz="1100" dirty="0" err="1"/>
              <a:t>Textilexpo</a:t>
            </a:r>
            <a:r>
              <a:rPr lang="en-US" sz="1100" dirty="0"/>
              <a:t> fairs with diplomas for high consumer properties of products.  The company is included in the Register of 500 Successful Companies of Russia.</a:t>
            </a:r>
            <a:endParaRPr lang="ru-RU" sz="1100" dirty="0">
              <a:solidFill>
                <a:schemeClr val="tx1">
                  <a:lumMod val="85000"/>
                  <a:lumOff val="15000"/>
                </a:schemeClr>
              </a:solidFill>
              <a:latin typeface="+mn-lt"/>
              <a:cs typeface="Arial" panose="020B0604020202020204" pitchFamily="34" charset="0"/>
            </a:endParaRPr>
          </a:p>
        </p:txBody>
      </p:sp>
      <p:pic>
        <p:nvPicPr>
          <p:cNvPr id="19" name="Рисунок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19" y="4008453"/>
            <a:ext cx="3187452" cy="671043"/>
          </a:xfrm>
          <a:prstGeom prst="rect">
            <a:avLst/>
          </a:prstGeom>
        </p:spPr>
      </p:pic>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832" y="3973992"/>
            <a:ext cx="2015736" cy="2015736"/>
          </a:xfrm>
          <a:prstGeom prst="rect">
            <a:avLst/>
          </a:prstGeom>
          <a:ln>
            <a:noFill/>
          </a:ln>
          <a:effectLst>
            <a:softEdge rad="112500"/>
          </a:effectLst>
        </p:spPr>
      </p:pic>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3472" y="3929663"/>
            <a:ext cx="1836960" cy="2058651"/>
          </a:xfrm>
          <a:prstGeom prst="rect">
            <a:avLst/>
          </a:prstGeom>
          <a:ln>
            <a:noFill/>
          </a:ln>
          <a:effectLst>
            <a:softEdge rad="112500"/>
          </a:effectLst>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4179" y="1435824"/>
            <a:ext cx="1901010" cy="864095"/>
          </a:xfrm>
          <a:prstGeom prst="rect">
            <a:avLst/>
          </a:prstGeom>
        </p:spPr>
      </p:pic>
      <p:sp>
        <p:nvSpPr>
          <p:cNvPr id="16" name="Заголовок 1"/>
          <p:cNvSpPr txBox="1">
            <a:spLocks/>
          </p:cNvSpPr>
          <p:nvPr/>
        </p:nvSpPr>
        <p:spPr>
          <a:xfrm>
            <a:off x="337085" y="2280872"/>
            <a:ext cx="3695199" cy="14635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CJSC "VIK" </a:t>
            </a:r>
            <a:r>
              <a:rPr lang="en-US" sz="1100" b="1" dirty="0" err="1">
                <a:solidFill>
                  <a:schemeClr val="tx1">
                    <a:lumMod val="85000"/>
                    <a:lumOff val="15000"/>
                  </a:schemeClr>
                </a:solidFill>
                <a:latin typeface="+mn-lt"/>
                <a:cs typeface="Arial" panose="020B0604020202020204" pitchFamily="34" charset="0"/>
              </a:rPr>
              <a:t>Tenzo</a:t>
            </a:r>
            <a:r>
              <a:rPr lang="en-US" sz="1100" b="1" dirty="0">
                <a:solidFill>
                  <a:schemeClr val="tx1">
                    <a:lumMod val="85000"/>
                    <a:lumOff val="15000"/>
                  </a:schemeClr>
                </a:solidFill>
                <a:latin typeface="+mn-lt"/>
                <a:cs typeface="Arial" panose="020B0604020202020204" pitchFamily="34" charset="0"/>
              </a:rPr>
              <a:t>-M "Weighting company"</a:t>
            </a:r>
            <a:r>
              <a:rPr lang="en-US" sz="1100" dirty="0">
                <a:solidFill>
                  <a:schemeClr val="tx1">
                    <a:lumMod val="85000"/>
                    <a:lumOff val="15000"/>
                  </a:schemeClr>
                </a:solidFill>
                <a:latin typeface="+mn-lt"/>
                <a:cs typeface="Arial" panose="020B0604020202020204" pitchFamily="34" charset="0"/>
              </a:rPr>
              <a:t> </a:t>
            </a:r>
            <a:r>
              <a:rPr lang="en-US" sz="1100" dirty="0" err="1">
                <a:solidFill>
                  <a:schemeClr val="tx1">
                    <a:lumMod val="85000"/>
                    <a:lumOff val="15000"/>
                  </a:schemeClr>
                </a:solidFill>
                <a:latin typeface="+mn-lt"/>
                <a:cs typeface="Arial" panose="020B0604020202020204" pitchFamily="34" charset="0"/>
              </a:rPr>
              <a:t>Tenzo</a:t>
            </a:r>
            <a:r>
              <a:rPr lang="en-US" sz="1100" dirty="0">
                <a:solidFill>
                  <a:schemeClr val="tx1">
                    <a:lumMod val="85000"/>
                    <a:lumOff val="15000"/>
                  </a:schemeClr>
                </a:solidFill>
                <a:latin typeface="+mn-lt"/>
                <a:cs typeface="Arial" panose="020B0604020202020204" pitchFamily="34" charset="0"/>
              </a:rPr>
              <a:t>-M "is a leading Russian developer and manufacturer of industrial weighing equipment.  Today, the company annually produces tens of thousands of load cells, scales, dispensers and secondary instruments for many industries.</a:t>
            </a:r>
            <a:endParaRPr lang="ru-RU" sz="1100" dirty="0">
              <a:solidFill>
                <a:schemeClr val="tx1">
                  <a:lumMod val="85000"/>
                  <a:lumOff val="15000"/>
                </a:schemeClr>
              </a:solidFill>
              <a:latin typeface="+mn-lt"/>
              <a:cs typeface="Arial" panose="020B0604020202020204" pitchFamily="34" charset="0"/>
            </a:endParaRPr>
          </a:p>
          <a:p>
            <a:pPr indent="457200" algn="just"/>
            <a:endParaRPr lang="ru-RU" sz="1100" dirty="0">
              <a:solidFill>
                <a:schemeClr val="tx1">
                  <a:lumMod val="85000"/>
                  <a:lumOff val="15000"/>
                </a:schemeClr>
              </a:solidFill>
              <a:latin typeface="+mn-lt"/>
              <a:cs typeface="Arial" panose="020B0604020202020204" pitchFamily="34" charset="0"/>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9292" y="1904401"/>
            <a:ext cx="2178635" cy="1453150"/>
          </a:xfrm>
          <a:prstGeom prst="rect">
            <a:avLst/>
          </a:prstGeom>
          <a:ln>
            <a:noFill/>
          </a:ln>
          <a:effectLst>
            <a:softEdge rad="112500"/>
          </a:effectLst>
        </p:spPr>
      </p:pic>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5709" y="1740388"/>
            <a:ext cx="2000250" cy="890588"/>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3989" y="2685565"/>
            <a:ext cx="2339752" cy="831847"/>
          </a:xfrm>
          <a:prstGeom prst="rect">
            <a:avLst/>
          </a:prstGeom>
        </p:spPr>
      </p:pic>
      <p:sp>
        <p:nvSpPr>
          <p:cNvPr id="17"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103961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239380" y="2153897"/>
            <a:ext cx="4073739" cy="15247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err="1">
                <a:solidFill>
                  <a:schemeClr val="tx1">
                    <a:lumMod val="85000"/>
                    <a:lumOff val="15000"/>
                  </a:schemeClr>
                </a:solidFill>
                <a:latin typeface="+mn-lt"/>
                <a:cs typeface="Arial" panose="020B0604020202020204" pitchFamily="34" charset="0"/>
              </a:rPr>
              <a:t>Mostostroyindustriya</a:t>
            </a:r>
            <a:r>
              <a:rPr lang="en-US" sz="1200" b="1" dirty="0">
                <a:solidFill>
                  <a:schemeClr val="tx1">
                    <a:lumMod val="85000"/>
                    <a:lumOff val="15000"/>
                  </a:schemeClr>
                </a:solidFill>
                <a:latin typeface="+mn-lt"/>
                <a:cs typeface="Arial" panose="020B0604020202020204" pitchFamily="34" charset="0"/>
              </a:rPr>
              <a:t> JSC branch of the </a:t>
            </a:r>
            <a:r>
              <a:rPr lang="en-US" sz="1200" b="1" dirty="0" err="1">
                <a:solidFill>
                  <a:schemeClr val="tx1">
                    <a:lumMod val="85000"/>
                    <a:lumOff val="15000"/>
                  </a:schemeClr>
                </a:solidFill>
                <a:latin typeface="+mn-lt"/>
                <a:cs typeface="Arial" panose="020B0604020202020204" pitchFamily="34" charset="0"/>
              </a:rPr>
              <a:t>Lyubertsy</a:t>
            </a:r>
            <a:r>
              <a:rPr lang="en-US" sz="1200" b="1" dirty="0">
                <a:solidFill>
                  <a:schemeClr val="tx1">
                    <a:lumMod val="85000"/>
                    <a:lumOff val="15000"/>
                  </a:schemeClr>
                </a:solidFill>
                <a:latin typeface="+mn-lt"/>
                <a:cs typeface="Arial" panose="020B0604020202020204" pitchFamily="34" charset="0"/>
              </a:rPr>
              <a:t> Bridge Construction </a:t>
            </a:r>
            <a:r>
              <a:rPr lang="en-US" sz="1200" dirty="0">
                <a:solidFill>
                  <a:schemeClr val="tx1">
                    <a:lumMod val="85000"/>
                    <a:lumOff val="15000"/>
                  </a:schemeClr>
                </a:solidFill>
                <a:latin typeface="+mn-lt"/>
                <a:cs typeface="Arial" panose="020B0604020202020204" pitchFamily="34" charset="0"/>
              </a:rPr>
              <a:t>Equipment Plant is the leading Russian company in the production of inventory casing pipes and related equipment for the construction of bored piles.  The plant produces metal structures for spans of road and railway bridges, as well as structures for industrial and civil construction.</a:t>
            </a:r>
            <a:endParaRPr lang="ru-RU" sz="1200" dirty="0" smtClean="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239382" y="4941168"/>
            <a:ext cx="4073738" cy="1152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a:t>CJSC FPG </a:t>
            </a:r>
            <a:r>
              <a:rPr lang="en-US" sz="1200" b="1" dirty="0" err="1"/>
              <a:t>Energocontract</a:t>
            </a:r>
            <a:r>
              <a:rPr lang="en-US" sz="1200" b="1" dirty="0"/>
              <a:t> </a:t>
            </a:r>
            <a:r>
              <a:rPr lang="en-US" sz="1200" dirty="0"/>
              <a:t>specializes in the most reliable protection of personnel of the fuel and energy complex, transport, logging and metallurgical industries of Russia from professional risks.</a:t>
            </a:r>
            <a:endParaRPr lang="ru-RU" sz="1200" dirty="0"/>
          </a:p>
          <a:p>
            <a:pPr algn="just"/>
            <a:endParaRPr lang="ru-RU" sz="1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45" y="1687457"/>
            <a:ext cx="4644008" cy="556313"/>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077" y="2243770"/>
            <a:ext cx="2035721" cy="1397397"/>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264" y="2206311"/>
            <a:ext cx="2246350" cy="1434856"/>
          </a:xfrm>
          <a:prstGeom prst="rect">
            <a:avLst/>
          </a:prstGeom>
          <a:ln>
            <a:noFill/>
          </a:ln>
          <a:effectLst>
            <a:softEdge rad="112500"/>
          </a:effectLst>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7330" y="4836532"/>
            <a:ext cx="1997713" cy="1331809"/>
          </a:xfrm>
          <a:prstGeom prst="rect">
            <a:avLst/>
          </a:prstGeom>
          <a:ln>
            <a:noFill/>
          </a:ln>
          <a:effectLst>
            <a:softEdge rad="112500"/>
          </a:effectLst>
        </p:spPr>
      </p:pic>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3965" y="3883103"/>
            <a:ext cx="2144567" cy="936461"/>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6122" y="4836532"/>
            <a:ext cx="2257923" cy="1331809"/>
          </a:xfrm>
          <a:prstGeom prst="rect">
            <a:avLst/>
          </a:prstGeom>
          <a:ln>
            <a:noFill/>
          </a:ln>
          <a:effectLst>
            <a:softEdge rad="112500"/>
          </a:effectLst>
        </p:spPr>
      </p:pic>
      <p:sp>
        <p:nvSpPr>
          <p:cNvPr id="15"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30749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337085" y="2646687"/>
            <a:ext cx="3874875" cy="12592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RPK "</a:t>
            </a:r>
            <a:r>
              <a:rPr lang="en-US" sz="1100" b="1" dirty="0" err="1">
                <a:solidFill>
                  <a:schemeClr val="tx1">
                    <a:lumMod val="85000"/>
                    <a:lumOff val="15000"/>
                  </a:schemeClr>
                </a:solidFill>
                <a:latin typeface="+mn-lt"/>
                <a:cs typeface="Arial" panose="020B0604020202020204" pitchFamily="34" charset="0"/>
              </a:rPr>
              <a:t>LaserStil</a:t>
            </a:r>
            <a:r>
              <a:rPr lang="en-US" sz="1100" b="1" dirty="0">
                <a:solidFill>
                  <a:schemeClr val="tx1">
                    <a:lumMod val="85000"/>
                    <a:lumOff val="15000"/>
                  </a:schemeClr>
                </a:solidFill>
                <a:latin typeface="+mn-lt"/>
                <a:cs typeface="Arial" panose="020B0604020202020204" pitchFamily="34" charset="0"/>
              </a:rPr>
              <a:t>" LLC </a:t>
            </a:r>
            <a:r>
              <a:rPr lang="en-US" sz="1100" dirty="0">
                <a:solidFill>
                  <a:schemeClr val="tx1">
                    <a:lumMod val="85000"/>
                    <a:lumOff val="15000"/>
                  </a:schemeClr>
                </a:solidFill>
                <a:latin typeface="+mn-lt"/>
                <a:cs typeface="Arial" panose="020B0604020202020204" pitchFamily="34" charset="0"/>
              </a:rPr>
              <a:t>successfully operates in the advertising market in two main areas: the production of outdoor advertising, facade and interior signs and the production of serial and exclusive POS materials, registration of stationary points of sale.</a:t>
            </a:r>
            <a:endParaRPr lang="ru-RU" sz="1050" dirty="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37085" y="4911700"/>
            <a:ext cx="3906415" cy="1325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RG-</a:t>
            </a:r>
            <a:r>
              <a:rPr lang="en-US" sz="1100" b="1" dirty="0" err="1">
                <a:solidFill>
                  <a:schemeClr val="tx1">
                    <a:lumMod val="85000"/>
                    <a:lumOff val="15000"/>
                  </a:schemeClr>
                </a:solidFill>
                <a:latin typeface="+mn-lt"/>
                <a:cs typeface="Arial" panose="020B0604020202020204" pitchFamily="34" charset="0"/>
              </a:rPr>
              <a:t>Remservis</a:t>
            </a:r>
            <a:r>
              <a:rPr lang="en-US" sz="1100" b="1" dirty="0">
                <a:solidFill>
                  <a:schemeClr val="tx1">
                    <a:lumMod val="85000"/>
                    <a:lumOff val="15000"/>
                  </a:schemeClr>
                </a:solidFill>
                <a:latin typeface="+mn-lt"/>
                <a:cs typeface="Arial" panose="020B0604020202020204" pitchFamily="34" charset="0"/>
              </a:rPr>
              <a:t> LLC </a:t>
            </a:r>
            <a:r>
              <a:rPr lang="en-US" sz="1100" dirty="0">
                <a:solidFill>
                  <a:schemeClr val="tx1">
                    <a:lumMod val="85000"/>
                    <a:lumOff val="15000"/>
                  </a:schemeClr>
                </a:solidFill>
                <a:latin typeface="+mn-lt"/>
                <a:cs typeface="Arial" panose="020B0604020202020204" pitchFamily="34" charset="0"/>
              </a:rPr>
              <a:t>carries out the production and professional repair of hydraulic units, as well as the supply of components for hydraulic systems of leading world manufacturers and its own production under the RGC brand.</a:t>
            </a:r>
            <a:endParaRPr lang="ru-RU" sz="1100" dirty="0">
              <a:solidFill>
                <a:schemeClr val="tx1">
                  <a:lumMod val="85000"/>
                  <a:lumOff val="15000"/>
                </a:schemeClr>
              </a:solidFill>
              <a:latin typeface="+mn-lt"/>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17" y="1858266"/>
            <a:ext cx="2552381" cy="49523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964897"/>
            <a:ext cx="2310536" cy="1539139"/>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581" y="1964897"/>
            <a:ext cx="2293987" cy="1528115"/>
          </a:xfrm>
          <a:prstGeom prst="rect">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3500" y="4452904"/>
            <a:ext cx="2263277" cy="1510738"/>
          </a:xfrm>
          <a:prstGeom prst="rect">
            <a:avLst/>
          </a:prstGeom>
          <a:ln>
            <a:noFill/>
          </a:ln>
          <a:effectLst>
            <a:softEdge rad="112500"/>
          </a:effectLst>
        </p:spPr>
      </p:pic>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0264" y="4448747"/>
            <a:ext cx="2225892" cy="1514895"/>
          </a:xfrm>
          <a:prstGeom prst="rect">
            <a:avLst/>
          </a:prstGeom>
          <a:ln>
            <a:noFill/>
          </a:ln>
          <a:effectLst>
            <a:softEdge rad="112500"/>
          </a:effectLst>
        </p:spPr>
      </p:pic>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975" y="4654333"/>
            <a:ext cx="1675717" cy="240429"/>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590" y="4208494"/>
            <a:ext cx="2114760" cy="387649"/>
          </a:xfrm>
          <a:prstGeom prst="rect">
            <a:avLst/>
          </a:prstGeom>
        </p:spPr>
      </p:pic>
      <p:sp>
        <p:nvSpPr>
          <p:cNvPr id="17"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318924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337085" y="2646686"/>
            <a:ext cx="3802867" cy="1286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"KD".  </a:t>
            </a:r>
            <a:r>
              <a:rPr lang="en-US" sz="1100" dirty="0">
                <a:solidFill>
                  <a:schemeClr val="tx1">
                    <a:lumMod val="85000"/>
                    <a:lumOff val="15000"/>
                  </a:schemeClr>
                </a:solidFill>
                <a:latin typeface="+mn-lt"/>
                <a:cs typeface="Arial" panose="020B0604020202020204" pitchFamily="34" charset="0"/>
              </a:rPr>
              <a:t>The company "Kitchen Yard" has a high-tech production of kitchen furniture and sets, based on the automation of all production processes.</a:t>
            </a:r>
            <a:endParaRPr lang="ru-RU" sz="1100" dirty="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86387" y="4911700"/>
            <a:ext cx="3753565" cy="139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PK Leader </a:t>
            </a:r>
            <a:r>
              <a:rPr lang="en-US" sz="1100" dirty="0">
                <a:solidFill>
                  <a:schemeClr val="tx1">
                    <a:lumMod val="85000"/>
                    <a:lumOff val="15000"/>
                  </a:schemeClr>
                </a:solidFill>
                <a:latin typeface="+mn-lt"/>
                <a:cs typeface="Arial" panose="020B0604020202020204" pitchFamily="34" charset="0"/>
              </a:rPr>
              <a:t>is an enterprise producing soft drinks of more than 100 kinds of various drinks in almost all existing categories.</a:t>
            </a:r>
            <a:r>
              <a:rPr lang="ru-RU" sz="1100" dirty="0" smtClean="0">
                <a:solidFill>
                  <a:schemeClr val="tx1">
                    <a:lumMod val="85000"/>
                    <a:lumOff val="15000"/>
                  </a:schemeClr>
                </a:solidFill>
                <a:latin typeface="+mn-lt"/>
                <a:cs typeface="Arial" panose="020B0604020202020204" pitchFamily="34" charset="0"/>
              </a:rPr>
              <a:t> </a:t>
            </a:r>
          </a:p>
          <a:p>
            <a:pPr indent="457200" algn="just"/>
            <a:endParaRPr lang="ru-RU" sz="1100" dirty="0">
              <a:solidFill>
                <a:schemeClr val="tx1">
                  <a:lumMod val="85000"/>
                  <a:lumOff val="15000"/>
                </a:schemeClr>
              </a:solidFill>
              <a:latin typeface="+mn-lt"/>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7612" y="2367573"/>
            <a:ext cx="2307470" cy="1376737"/>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014" y="2367573"/>
            <a:ext cx="2261233" cy="1376737"/>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2488" y="1743695"/>
            <a:ext cx="1913368" cy="98060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4150694"/>
            <a:ext cx="2160240" cy="71685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1638" y="4643141"/>
            <a:ext cx="2282248" cy="1306139"/>
          </a:xfrm>
          <a:prstGeom prst="rect">
            <a:avLst/>
          </a:prstGeom>
          <a:ln>
            <a:noFill/>
          </a:ln>
          <a:effectLst>
            <a:softEdge rad="112500"/>
          </a:effectLst>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7612" y="4643140"/>
            <a:ext cx="2257740" cy="1306140"/>
          </a:xfrm>
          <a:prstGeom prst="rect">
            <a:avLst/>
          </a:prstGeom>
          <a:ln>
            <a:noFill/>
          </a:ln>
          <a:effectLst>
            <a:softEdge rad="112500"/>
          </a:effectLst>
        </p:spPr>
      </p:pic>
      <p:sp>
        <p:nvSpPr>
          <p:cNvPr id="15"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34426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337085" y="2646686"/>
            <a:ext cx="3836586" cy="1286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JSC "</a:t>
            </a:r>
            <a:r>
              <a:rPr lang="en-US" sz="1100" b="1" dirty="0" err="1">
                <a:solidFill>
                  <a:schemeClr val="tx1">
                    <a:lumMod val="85000"/>
                    <a:lumOff val="15000"/>
                  </a:schemeClr>
                </a:solidFill>
                <a:latin typeface="+mn-lt"/>
                <a:cs typeface="Arial" panose="020B0604020202020204" pitchFamily="34" charset="0"/>
              </a:rPr>
              <a:t>Lyubertsy</a:t>
            </a:r>
            <a:r>
              <a:rPr lang="en-US" sz="1100" b="1" dirty="0">
                <a:solidFill>
                  <a:schemeClr val="tx1">
                    <a:lumMod val="85000"/>
                    <a:lumOff val="15000"/>
                  </a:schemeClr>
                </a:solidFill>
                <a:latin typeface="+mn-lt"/>
                <a:cs typeface="Arial" panose="020B0604020202020204" pitchFamily="34" charset="0"/>
              </a:rPr>
              <a:t> Bakery" </a:t>
            </a:r>
            <a:r>
              <a:rPr lang="en-US" sz="1100" dirty="0">
                <a:solidFill>
                  <a:schemeClr val="tx1">
                    <a:lumMod val="85000"/>
                    <a:lumOff val="15000"/>
                  </a:schemeClr>
                </a:solidFill>
                <a:latin typeface="+mn-lt"/>
                <a:cs typeface="Arial" panose="020B0604020202020204" pitchFamily="34" charset="0"/>
              </a:rPr>
              <a:t>produces up to 20 kinds of confectionery and 50 kinds of bakery products, such as: bread, loaf products, rich small pieces, cookies, pies, muffins, cakes, oriental sweets, rich crackers in assortment, pancake flour.</a:t>
            </a:r>
            <a:endParaRPr lang="ru-RU" sz="1100" dirty="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86387" y="4911700"/>
            <a:ext cx="3787283" cy="139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DOK-13 </a:t>
            </a:r>
            <a:r>
              <a:rPr lang="en-US" sz="1100" dirty="0">
                <a:solidFill>
                  <a:schemeClr val="tx1">
                    <a:lumMod val="85000"/>
                    <a:lumOff val="15000"/>
                  </a:schemeClr>
                </a:solidFill>
                <a:latin typeface="+mn-lt"/>
                <a:cs typeface="Arial" panose="020B0604020202020204" pitchFamily="34" charset="0"/>
              </a:rPr>
              <a:t>is the owner of the production and warehouse complex, and it provides long-term lease of non-residential premises in the territory of the urban district of </a:t>
            </a:r>
            <a:r>
              <a:rPr lang="en-US" sz="1100" dirty="0" err="1">
                <a:solidFill>
                  <a:schemeClr val="tx1">
                    <a:lumMod val="85000"/>
                    <a:lumOff val="15000"/>
                  </a:schemeClr>
                </a:solidFill>
                <a:latin typeface="+mn-lt"/>
                <a:cs typeface="Arial" panose="020B0604020202020204" pitchFamily="34" charset="0"/>
              </a:rPr>
              <a:t>Lyubertsy</a:t>
            </a:r>
            <a:r>
              <a:rPr lang="en-US" sz="1100" dirty="0">
                <a:solidFill>
                  <a:schemeClr val="tx1">
                    <a:lumMod val="85000"/>
                    <a:lumOff val="15000"/>
                  </a:schemeClr>
                </a:solidFill>
                <a:latin typeface="+mn-lt"/>
                <a:cs typeface="Arial" panose="020B0604020202020204" pitchFamily="34" charset="0"/>
              </a:rPr>
              <a:t>.</a:t>
            </a:r>
            <a:endParaRPr lang="ru-RU" sz="1100" dirty="0">
              <a:solidFill>
                <a:schemeClr val="tx1">
                  <a:lumMod val="85000"/>
                  <a:lumOff val="15000"/>
                </a:schemeClr>
              </a:solidFill>
              <a:latin typeface="+mn-lt"/>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342" y="1816739"/>
            <a:ext cx="1994819" cy="992976"/>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276" y="2237630"/>
            <a:ext cx="1654104" cy="1482990"/>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390" y="2313227"/>
            <a:ext cx="2101325" cy="1331797"/>
          </a:xfrm>
          <a:prstGeom prst="rect">
            <a:avLst/>
          </a:prstGeom>
          <a:ln>
            <a:noFill/>
          </a:ln>
          <a:effectLst>
            <a:softEdge rad="112500"/>
          </a:effec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4506" y="4265229"/>
            <a:ext cx="1417491" cy="646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0115" y="4495076"/>
            <a:ext cx="2045600" cy="1512453"/>
          </a:xfrm>
          <a:prstGeom prst="rect">
            <a:avLst/>
          </a:prstGeom>
          <a:ln>
            <a:noFill/>
          </a:ln>
          <a:effectLst>
            <a:softEdge rad="112500"/>
          </a:effectLst>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2147" y="4484591"/>
            <a:ext cx="1992411" cy="1494309"/>
          </a:xfrm>
          <a:prstGeom prst="rect">
            <a:avLst/>
          </a:prstGeom>
          <a:ln>
            <a:noFill/>
          </a:ln>
          <a:effectLst>
            <a:softEdge rad="112500"/>
          </a:effectLst>
        </p:spPr>
      </p:pic>
      <p:sp>
        <p:nvSpPr>
          <p:cNvPr id="19" name="Rectangle 3"/>
          <p:cNvSpPr txBox="1">
            <a:spLocks noChangeArrowheads="1"/>
          </p:cNvSpPr>
          <p:nvPr/>
        </p:nvSpPr>
        <p:spPr>
          <a:xfrm>
            <a:off x="1259632" y="546963"/>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835" y="513358"/>
            <a:ext cx="633275" cy="791191"/>
          </a:xfrm>
          <a:prstGeom prst="rect">
            <a:avLst/>
          </a:prstGeom>
        </p:spPr>
      </p:pic>
    </p:spTree>
    <p:extLst>
      <p:ext uri="{BB962C8B-B14F-4D97-AF65-F5344CB8AC3E}">
        <p14:creationId xmlns:p14="http://schemas.microsoft.com/office/powerpoint/2010/main" val="109713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337085" y="2646686"/>
            <a:ext cx="3874875" cy="1286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ISK Areal Investment and Construction Company </a:t>
            </a:r>
            <a:r>
              <a:rPr lang="en-US" sz="1100" dirty="0">
                <a:solidFill>
                  <a:schemeClr val="tx1">
                    <a:lumMod val="85000"/>
                    <a:lumOff val="15000"/>
                  </a:schemeClr>
                </a:solidFill>
                <a:latin typeface="+mn-lt"/>
                <a:cs typeface="Arial" panose="020B0604020202020204" pitchFamily="34" charset="0"/>
              </a:rPr>
              <a:t>Areal is engaged in the construction of residential complexes and infrastructure facilities, forming a modern urban space.</a:t>
            </a:r>
            <a:endParaRPr lang="ru-RU" sz="1100" dirty="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86387" y="4911700"/>
            <a:ext cx="3897581" cy="139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err="1">
                <a:solidFill>
                  <a:schemeClr val="tx1">
                    <a:lumMod val="85000"/>
                    <a:lumOff val="15000"/>
                  </a:schemeClr>
                </a:solidFill>
                <a:latin typeface="+mn-lt"/>
                <a:cs typeface="Arial" panose="020B0604020202020204" pitchFamily="34" charset="0"/>
              </a:rPr>
              <a:t>InterLek</a:t>
            </a:r>
            <a:r>
              <a:rPr lang="en-US" sz="1100" b="1" dirty="0">
                <a:solidFill>
                  <a:schemeClr val="tx1">
                    <a:lumMod val="85000"/>
                    <a:lumOff val="15000"/>
                  </a:schemeClr>
                </a:solidFill>
                <a:latin typeface="+mn-lt"/>
                <a:cs typeface="Arial" panose="020B0604020202020204" pitchFamily="34" charset="0"/>
              </a:rPr>
              <a:t> LLC </a:t>
            </a:r>
            <a:r>
              <a:rPr lang="en-US" sz="1100" dirty="0">
                <a:solidFill>
                  <a:schemeClr val="tx1">
                    <a:lumMod val="85000"/>
                    <a:lumOff val="15000"/>
                  </a:schemeClr>
                </a:solidFill>
                <a:latin typeface="+mn-lt"/>
                <a:cs typeface="Arial" panose="020B0604020202020204" pitchFamily="34" charset="0"/>
              </a:rPr>
              <a:t>is currently a dynamically developing company providing a wide range of drugs, actively working in two directions: distribution throughout the Russian Federation and shipment of Russian products to the CIS countries.</a:t>
            </a:r>
            <a:endParaRPr lang="ru-RU" sz="1100" dirty="0">
              <a:solidFill>
                <a:schemeClr val="tx1">
                  <a:lumMod val="85000"/>
                  <a:lumOff val="15000"/>
                </a:schemeClr>
              </a:solidFill>
              <a:latin typeface="+mn-lt"/>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07822"/>
            <a:ext cx="1813837" cy="114509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320" y="1988841"/>
            <a:ext cx="2276450" cy="149361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080" y="1973448"/>
            <a:ext cx="2000862" cy="1509008"/>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028" y="4195012"/>
            <a:ext cx="1736449" cy="78115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9947" y="4505961"/>
            <a:ext cx="2038640" cy="1293687"/>
          </a:xfrm>
          <a:prstGeom prst="rect">
            <a:avLst/>
          </a:prstGeom>
          <a:ln>
            <a:noFill/>
          </a:ln>
          <a:effectLst>
            <a:softEdge rad="112500"/>
          </a:effectLst>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9841" y="4490471"/>
            <a:ext cx="2195736" cy="1309177"/>
          </a:xfrm>
          <a:prstGeom prst="rect">
            <a:avLst/>
          </a:prstGeom>
          <a:ln>
            <a:noFill/>
          </a:ln>
          <a:effectLst>
            <a:softEdge rad="112500"/>
          </a:effectLst>
        </p:spPr>
      </p:pic>
      <p:sp>
        <p:nvSpPr>
          <p:cNvPr id="15"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30155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86387" y="4911700"/>
            <a:ext cx="3897581" cy="139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Holding LLC NPO Association </a:t>
            </a:r>
            <a:r>
              <a:rPr lang="en-US" sz="1100" b="1" dirty="0" err="1">
                <a:solidFill>
                  <a:schemeClr val="tx1">
                    <a:lumMod val="85000"/>
                    <a:lumOff val="15000"/>
                  </a:schemeClr>
                </a:solidFill>
                <a:latin typeface="+mn-lt"/>
                <a:cs typeface="Arial" panose="020B0604020202020204" pitchFamily="34" charset="0"/>
              </a:rPr>
              <a:t>Krillak</a:t>
            </a:r>
            <a:r>
              <a:rPr lang="en-US" sz="1100" b="1" dirty="0">
                <a:solidFill>
                  <a:schemeClr val="tx1">
                    <a:lumMod val="85000"/>
                    <a:lumOff val="15000"/>
                  </a:schemeClr>
                </a:solidFill>
                <a:latin typeface="+mn-lt"/>
                <a:cs typeface="Arial" panose="020B0604020202020204" pitchFamily="34" charset="0"/>
              </a:rPr>
              <a:t> specializes</a:t>
            </a:r>
            <a:r>
              <a:rPr lang="en-US" sz="1100" dirty="0">
                <a:solidFill>
                  <a:schemeClr val="tx1">
                    <a:lumMod val="85000"/>
                    <a:lumOff val="15000"/>
                  </a:schemeClr>
                </a:solidFill>
                <a:latin typeface="+mn-lt"/>
                <a:cs typeface="Arial" panose="020B0604020202020204" pitchFamily="34" charset="0"/>
              </a:rPr>
              <a:t> in the development, production and implementation of integrated fire protection systems and fire safety equipment.</a:t>
            </a:r>
            <a:endParaRPr lang="ru-RU" sz="1100" dirty="0">
              <a:solidFill>
                <a:schemeClr val="tx1">
                  <a:lumMod val="85000"/>
                  <a:lumOff val="15000"/>
                </a:schemeClr>
              </a:solidFill>
              <a:latin typeface="+mn-lt"/>
              <a:cs typeface="Arial" panose="020B06040202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94143"/>
            <a:ext cx="3247343" cy="1022644"/>
          </a:xfrm>
          <a:prstGeom prst="rect">
            <a:avLst/>
          </a:prstGeom>
        </p:spPr>
      </p:pic>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437" y="4601683"/>
            <a:ext cx="2068599" cy="1497493"/>
          </a:xfrm>
          <a:prstGeom prst="rect">
            <a:avLst/>
          </a:prstGeom>
          <a:ln>
            <a:noFill/>
          </a:ln>
          <a:effectLst>
            <a:softEdge rad="112500"/>
          </a:effectLst>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264" y="4601683"/>
            <a:ext cx="2049772" cy="1537330"/>
          </a:xfrm>
          <a:prstGeom prst="rect">
            <a:avLst/>
          </a:prstGeom>
          <a:ln>
            <a:noFill/>
          </a:ln>
          <a:effectLst>
            <a:softEdge rad="112500"/>
          </a:effectLst>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420" y="1638388"/>
            <a:ext cx="1057811" cy="1115990"/>
          </a:xfrm>
          <a:prstGeom prst="rect">
            <a:avLst/>
          </a:prstGeom>
        </p:spPr>
      </p:pic>
      <p:sp>
        <p:nvSpPr>
          <p:cNvPr id="16" name="Заголовок 1"/>
          <p:cNvSpPr txBox="1">
            <a:spLocks/>
          </p:cNvSpPr>
          <p:nvPr/>
        </p:nvSpPr>
        <p:spPr>
          <a:xfrm>
            <a:off x="386387" y="2595103"/>
            <a:ext cx="3897581" cy="13583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NPF TREKOL LLC </a:t>
            </a:r>
            <a:r>
              <a:rPr lang="en-US" sz="1100" dirty="0">
                <a:solidFill>
                  <a:schemeClr val="tx1">
                    <a:lumMod val="85000"/>
                    <a:lumOff val="15000"/>
                  </a:schemeClr>
                </a:solidFill>
                <a:latin typeface="+mn-lt"/>
                <a:cs typeface="Arial" panose="020B0604020202020204" pitchFamily="34" charset="0"/>
              </a:rPr>
              <a:t>develops and manufactures amphibious all-terrain vehicles on ultra-low pressure tires of its own design.</a:t>
            </a:r>
            <a:endParaRPr lang="ru-RU" sz="1100" dirty="0">
              <a:solidFill>
                <a:schemeClr val="tx1">
                  <a:lumMod val="85000"/>
                  <a:lumOff val="15000"/>
                </a:schemeClr>
              </a:solidFill>
              <a:latin typeface="+mn-lt"/>
              <a:cs typeface="Arial" panose="020B0604020202020204" pitchFamily="34" charset="0"/>
            </a:endParaRPr>
          </a:p>
        </p:txBody>
      </p:sp>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5437" y="1988842"/>
            <a:ext cx="2041168" cy="1432786"/>
          </a:xfrm>
          <a:prstGeom prst="rect">
            <a:avLst/>
          </a:prstGeom>
          <a:ln>
            <a:noFill/>
          </a:ln>
          <a:effectLst>
            <a:softEdge rad="112500"/>
          </a:effectLst>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5210" y="1988841"/>
            <a:ext cx="2042445" cy="1432786"/>
          </a:xfrm>
          <a:prstGeom prst="rect">
            <a:avLst/>
          </a:prstGeom>
          <a:ln>
            <a:noFill/>
          </a:ln>
          <a:effectLst>
            <a:softEdge rad="112500"/>
          </a:effectLst>
        </p:spPr>
      </p:pic>
      <p:sp>
        <p:nvSpPr>
          <p:cNvPr id="21"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309848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5949" y="1835791"/>
            <a:ext cx="3706106" cy="260765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fontAlgn="base">
              <a:spcBef>
                <a:spcPct val="0"/>
              </a:spcBef>
              <a:spcAft>
                <a:spcPct val="0"/>
              </a:spcAft>
            </a:pPr>
            <a:r>
              <a:rPr lang="en-US" sz="1200" dirty="0" err="1">
                <a:solidFill>
                  <a:schemeClr val="tx1"/>
                </a:solidFill>
                <a:latin typeface="Arial" pitchFamily="34" charset="0"/>
                <a:ea typeface="Times New Roman" pitchFamily="18" charset="0"/>
                <a:cs typeface="Arial" pitchFamily="34" charset="0"/>
              </a:rPr>
              <a:t>Lyubertsy</a:t>
            </a:r>
            <a:r>
              <a:rPr lang="en-US" sz="1200" dirty="0">
                <a:solidFill>
                  <a:schemeClr val="tx1"/>
                </a:solidFill>
                <a:latin typeface="Arial" pitchFamily="34" charset="0"/>
                <a:ea typeface="Times New Roman" pitchFamily="18" charset="0"/>
                <a:cs typeface="Arial" pitchFamily="34" charset="0"/>
              </a:rPr>
              <a:t> city district is located</a:t>
            </a:r>
          </a:p>
          <a:p>
            <a:pPr lvl="0" fontAlgn="base">
              <a:spcBef>
                <a:spcPct val="0"/>
              </a:spcBef>
              <a:spcAft>
                <a:spcPct val="0"/>
              </a:spcAft>
            </a:pPr>
            <a:r>
              <a:rPr lang="en-US" sz="1200" dirty="0">
                <a:solidFill>
                  <a:schemeClr val="tx1"/>
                </a:solidFill>
                <a:latin typeface="Arial" pitchFamily="34" charset="0"/>
                <a:ea typeface="Times New Roman" pitchFamily="18" charset="0"/>
                <a:cs typeface="Arial" pitchFamily="34" charset="0"/>
              </a:rPr>
              <a:t> 18 km southeast of the center of Moscow.</a:t>
            </a:r>
          </a:p>
          <a:p>
            <a:pPr lvl="0" fontAlgn="base">
              <a:spcBef>
                <a:spcPct val="0"/>
              </a:spcBef>
              <a:spcAft>
                <a:spcPct val="0"/>
              </a:spcAft>
            </a:pPr>
            <a:r>
              <a:rPr lang="en-US" sz="1200" dirty="0">
                <a:solidFill>
                  <a:schemeClr val="tx1"/>
                </a:solidFill>
                <a:latin typeface="Arial" pitchFamily="34" charset="0"/>
                <a:ea typeface="Times New Roman" pitchFamily="18" charset="0"/>
                <a:cs typeface="Arial" pitchFamily="34" charset="0"/>
              </a:rPr>
              <a:t> Borders on various sides with the city of Moscow, the urban districts of </a:t>
            </a:r>
            <a:r>
              <a:rPr lang="en-US" sz="1200" dirty="0" err="1">
                <a:solidFill>
                  <a:schemeClr val="tx1"/>
                </a:solidFill>
                <a:latin typeface="Arial" pitchFamily="34" charset="0"/>
                <a:ea typeface="Times New Roman" pitchFamily="18" charset="0"/>
                <a:cs typeface="Arial" pitchFamily="34" charset="0"/>
              </a:rPr>
              <a:t>Balashikha</a:t>
            </a:r>
            <a:r>
              <a:rPr lang="en-US" sz="1200" dirty="0">
                <a:solidFill>
                  <a:schemeClr val="tx1"/>
                </a:solidFill>
                <a:latin typeface="Arial" pitchFamily="34" charset="0"/>
                <a:ea typeface="Times New Roman" pitchFamily="18" charset="0"/>
                <a:cs typeface="Arial" pitchFamily="34" charset="0"/>
              </a:rPr>
              <a:t>, </a:t>
            </a:r>
            <a:r>
              <a:rPr lang="en-US" sz="1200" dirty="0" err="1">
                <a:solidFill>
                  <a:schemeClr val="tx1"/>
                </a:solidFill>
                <a:latin typeface="Arial" pitchFamily="34" charset="0"/>
                <a:ea typeface="Times New Roman" pitchFamily="18" charset="0"/>
                <a:cs typeface="Arial" pitchFamily="34" charset="0"/>
              </a:rPr>
              <a:t>Kotelniki</a:t>
            </a:r>
            <a:r>
              <a:rPr lang="en-US" sz="1200" dirty="0">
                <a:solidFill>
                  <a:schemeClr val="tx1"/>
                </a:solidFill>
                <a:latin typeface="Arial" pitchFamily="34" charset="0"/>
                <a:ea typeface="Times New Roman" pitchFamily="18" charset="0"/>
                <a:cs typeface="Arial" pitchFamily="34" charset="0"/>
              </a:rPr>
              <a:t>, Dzerzhinsky, </a:t>
            </a:r>
            <a:r>
              <a:rPr lang="en-US" sz="1200" dirty="0" err="1">
                <a:solidFill>
                  <a:schemeClr val="tx1"/>
                </a:solidFill>
                <a:latin typeface="Arial" pitchFamily="34" charset="0"/>
                <a:ea typeface="Times New Roman" pitchFamily="18" charset="0"/>
                <a:cs typeface="Arial" pitchFamily="34" charset="0"/>
              </a:rPr>
              <a:t>Lytkarino</a:t>
            </a:r>
            <a:r>
              <a:rPr lang="en-US" sz="1200" dirty="0">
                <a:solidFill>
                  <a:schemeClr val="tx1"/>
                </a:solidFill>
                <a:latin typeface="Arial" pitchFamily="34" charset="0"/>
                <a:ea typeface="Times New Roman" pitchFamily="18" charset="0"/>
                <a:cs typeface="Arial" pitchFamily="34" charset="0"/>
              </a:rPr>
              <a:t>, in the southeast with the </a:t>
            </a:r>
            <a:r>
              <a:rPr lang="en-US" sz="1200" dirty="0" err="1">
                <a:solidFill>
                  <a:schemeClr val="tx1"/>
                </a:solidFill>
                <a:latin typeface="Arial" pitchFamily="34" charset="0"/>
                <a:ea typeface="Times New Roman" pitchFamily="18" charset="0"/>
                <a:cs typeface="Arial" pitchFamily="34" charset="0"/>
              </a:rPr>
              <a:t>Ramensky</a:t>
            </a:r>
            <a:r>
              <a:rPr lang="en-US" sz="1200" dirty="0">
                <a:solidFill>
                  <a:schemeClr val="tx1"/>
                </a:solidFill>
                <a:latin typeface="Arial" pitchFamily="34" charset="0"/>
                <a:ea typeface="Times New Roman" pitchFamily="18" charset="0"/>
                <a:cs typeface="Arial" pitchFamily="34" charset="0"/>
              </a:rPr>
              <a:t> municipal district.</a:t>
            </a:r>
          </a:p>
          <a:p>
            <a:pPr lvl="0" fontAlgn="base">
              <a:spcBef>
                <a:spcPct val="0"/>
              </a:spcBef>
              <a:spcAft>
                <a:spcPct val="0"/>
              </a:spcAft>
            </a:pPr>
            <a:r>
              <a:rPr lang="en-US" sz="1200" dirty="0">
                <a:solidFill>
                  <a:schemeClr val="tx1"/>
                </a:solidFill>
                <a:latin typeface="Arial" pitchFamily="34" charset="0"/>
                <a:ea typeface="Times New Roman" pitchFamily="18" charset="0"/>
                <a:cs typeface="Arial" pitchFamily="34" charset="0"/>
              </a:rPr>
              <a:t> The area of ​​the urban district is </a:t>
            </a:r>
            <a:r>
              <a:rPr lang="en-US" sz="1200" b="1" dirty="0">
                <a:solidFill>
                  <a:schemeClr val="tx1"/>
                </a:solidFill>
                <a:latin typeface="Arial" pitchFamily="34" charset="0"/>
                <a:ea typeface="Times New Roman" pitchFamily="18" charset="0"/>
                <a:cs typeface="Arial" pitchFamily="34" charset="0"/>
              </a:rPr>
              <a:t>12,231</a:t>
            </a:r>
            <a:r>
              <a:rPr lang="en-US" sz="1200" dirty="0">
                <a:solidFill>
                  <a:schemeClr val="tx1"/>
                </a:solidFill>
                <a:latin typeface="Arial" pitchFamily="34" charset="0"/>
                <a:ea typeface="Times New Roman" pitchFamily="18" charset="0"/>
                <a:cs typeface="Arial" pitchFamily="34" charset="0"/>
              </a:rPr>
              <a:t> thousand hectare.</a:t>
            </a:r>
          </a:p>
          <a:p>
            <a:pPr lvl="0" fontAlgn="base">
              <a:spcBef>
                <a:spcPct val="0"/>
              </a:spcBef>
              <a:spcAft>
                <a:spcPct val="0"/>
              </a:spcAft>
            </a:pPr>
            <a:r>
              <a:rPr lang="en-US" sz="1200" dirty="0">
                <a:solidFill>
                  <a:schemeClr val="tx1"/>
                </a:solidFill>
                <a:latin typeface="Arial" pitchFamily="34" charset="0"/>
                <a:ea typeface="Times New Roman" pitchFamily="18" charset="0"/>
                <a:cs typeface="Arial" pitchFamily="34" charset="0"/>
              </a:rPr>
              <a:t> Administrative center - </a:t>
            </a:r>
            <a:r>
              <a:rPr lang="en-US" sz="1200" dirty="0" err="1">
                <a:solidFill>
                  <a:schemeClr val="tx1"/>
                </a:solidFill>
                <a:latin typeface="Arial" pitchFamily="34" charset="0"/>
                <a:ea typeface="Times New Roman" pitchFamily="18" charset="0"/>
                <a:cs typeface="Arial" pitchFamily="34" charset="0"/>
              </a:rPr>
              <a:t>Lyubertsy</a:t>
            </a:r>
            <a:r>
              <a:rPr lang="en-US" sz="1200" dirty="0">
                <a:solidFill>
                  <a:schemeClr val="tx1"/>
                </a:solidFill>
                <a:latin typeface="Arial" pitchFamily="34" charset="0"/>
                <a:ea typeface="Times New Roman" pitchFamily="18" charset="0"/>
                <a:cs typeface="Arial" pitchFamily="34" charset="0"/>
              </a:rPr>
              <a:t> city</a:t>
            </a:r>
          </a:p>
          <a:p>
            <a:pPr lvl="0" fontAlgn="base">
              <a:spcBef>
                <a:spcPct val="0"/>
              </a:spcBef>
              <a:spcAft>
                <a:spcPct val="0"/>
              </a:spcAft>
            </a:pPr>
            <a:r>
              <a:rPr lang="en-US" sz="1200" dirty="0">
                <a:solidFill>
                  <a:schemeClr val="tx1"/>
                </a:solidFill>
                <a:latin typeface="Arial" pitchFamily="34" charset="0"/>
                <a:ea typeface="Times New Roman" pitchFamily="18" charset="0"/>
                <a:cs typeface="Arial" pitchFamily="34" charset="0"/>
              </a:rPr>
              <a:t> The able-bodied population is 173 thousand people.</a:t>
            </a:r>
          </a:p>
          <a:p>
            <a:pPr lvl="0" fontAlgn="base">
              <a:spcBef>
                <a:spcPct val="0"/>
              </a:spcBef>
              <a:spcAft>
                <a:spcPct val="0"/>
              </a:spcAft>
            </a:pPr>
            <a:r>
              <a:rPr lang="en-US" sz="1200" dirty="0">
                <a:solidFill>
                  <a:schemeClr val="tx1"/>
                </a:solidFill>
                <a:latin typeface="Arial" pitchFamily="34" charset="0"/>
                <a:ea typeface="Times New Roman" pitchFamily="18" charset="0"/>
                <a:cs typeface="Arial" pitchFamily="34" charset="0"/>
              </a:rPr>
              <a:t> The economy of the district employs 96.8 thousand people.</a:t>
            </a:r>
            <a:endParaRPr lang="ru-RU" sz="1200" u="sng"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205949" y="4512145"/>
            <a:ext cx="3706106" cy="1488082"/>
          </a:xfrm>
          <a:prstGeom prst="rect">
            <a:avLst/>
          </a:prstGeom>
          <a:ln/>
        </p:spPr>
        <p:style>
          <a:lnRef idx="1">
            <a:schemeClr val="accent1"/>
          </a:lnRef>
          <a:fillRef idx="2">
            <a:schemeClr val="accent1"/>
          </a:fillRef>
          <a:effectRef idx="1">
            <a:schemeClr val="accent1"/>
          </a:effectRef>
          <a:fontRef idx="minor">
            <a:schemeClr val="dk1"/>
          </a:fontRef>
        </p:style>
        <p:txBody>
          <a:bodyPr numCol="2" rtlCol="0" anchor="ctr"/>
          <a:lstStyle/>
          <a:p>
            <a:pPr algn="ctr"/>
            <a:r>
              <a:rPr lang="en-US" sz="1200" dirty="0">
                <a:solidFill>
                  <a:schemeClr val="tx1"/>
                </a:solidFill>
                <a:latin typeface="Arial" panose="020B0604020202020204" pitchFamily="34" charset="0"/>
                <a:cs typeface="Arial" panose="020B0604020202020204" pitchFamily="34" charset="0"/>
              </a:rPr>
              <a:t>Average monthly salary (thousand rubles)</a:t>
            </a:r>
          </a:p>
          <a:p>
            <a:pPr algn="ctr"/>
            <a:r>
              <a:rPr lang="en-US" sz="1200" dirty="0">
                <a:solidFill>
                  <a:schemeClr val="tx1"/>
                </a:solidFill>
                <a:latin typeface="Arial" panose="020B0604020202020204" pitchFamily="34" charset="0"/>
                <a:cs typeface="Arial" panose="020B0604020202020204" pitchFamily="34" charset="0"/>
              </a:rPr>
              <a:t> • industry 49.2</a:t>
            </a:r>
          </a:p>
          <a:p>
            <a:pPr algn="ctr"/>
            <a:r>
              <a:rPr lang="en-US" sz="1200" dirty="0">
                <a:solidFill>
                  <a:schemeClr val="tx1"/>
                </a:solidFill>
                <a:latin typeface="Arial" panose="020B0604020202020204" pitchFamily="34" charset="0"/>
                <a:cs typeface="Arial" panose="020B0604020202020204" pitchFamily="34" charset="0"/>
              </a:rPr>
              <a:t> • construction 55.2</a:t>
            </a:r>
          </a:p>
          <a:p>
            <a:pPr algn="ctr"/>
            <a:r>
              <a:rPr lang="en-US" sz="1200" dirty="0">
                <a:solidFill>
                  <a:schemeClr val="tx1"/>
                </a:solidFill>
                <a:latin typeface="Arial" panose="020B0604020202020204" pitchFamily="34" charset="0"/>
                <a:cs typeface="Arial" panose="020B0604020202020204" pitchFamily="34" charset="0"/>
              </a:rPr>
              <a:t> • trade 43.8</a:t>
            </a:r>
          </a:p>
          <a:p>
            <a:pPr algn="ctr"/>
            <a:r>
              <a:rPr lang="en-US" sz="1200" dirty="0">
                <a:solidFill>
                  <a:schemeClr val="tx1"/>
                </a:solidFill>
                <a:latin typeface="Arial" panose="020B0604020202020204" pitchFamily="34" charset="0"/>
                <a:cs typeface="Arial" panose="020B0604020202020204" pitchFamily="34" charset="0"/>
              </a:rPr>
              <a:t> • education 47.9</a:t>
            </a:r>
          </a:p>
          <a:p>
            <a:pPr algn="ctr"/>
            <a:r>
              <a:rPr lang="en-US" sz="1200" dirty="0">
                <a:solidFill>
                  <a:schemeClr val="tx1"/>
                </a:solidFill>
                <a:latin typeface="Arial" panose="020B0604020202020204" pitchFamily="34" charset="0"/>
                <a:cs typeface="Arial" panose="020B0604020202020204" pitchFamily="34" charset="0"/>
              </a:rPr>
              <a:t> • healthcare 59.9</a:t>
            </a:r>
          </a:p>
          <a:p>
            <a:pPr algn="ctr"/>
            <a:r>
              <a:rPr lang="en-US" sz="1200" dirty="0">
                <a:solidFill>
                  <a:schemeClr val="tx1"/>
                </a:solidFill>
                <a:latin typeface="Arial" panose="020B0604020202020204" pitchFamily="34" charset="0"/>
                <a:cs typeface="Arial" panose="020B0604020202020204" pitchFamily="34" charset="0"/>
              </a:rPr>
              <a:t> • culture 45.4</a:t>
            </a:r>
          </a:p>
          <a:p>
            <a:pPr algn="ctr"/>
            <a:r>
              <a:rPr lang="en-US" sz="1200" dirty="0">
                <a:solidFill>
                  <a:schemeClr val="tx1"/>
                </a:solidFill>
                <a:latin typeface="Arial" panose="020B0604020202020204" pitchFamily="34" charset="0"/>
                <a:cs typeface="Arial" panose="020B0604020202020204" pitchFamily="34" charset="0"/>
              </a:rPr>
              <a:t> • sport 49.2</a:t>
            </a:r>
            <a:endParaRPr lang="ru-RU" sz="1200"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4101034" y="2743332"/>
            <a:ext cx="4837019" cy="15874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Cadastral value of land for placement</a:t>
            </a:r>
            <a:r>
              <a:rPr lang="en-US" sz="1200" b="1" dirty="0" smtClean="0">
                <a:solidFill>
                  <a:schemeClr val="tx1"/>
                </a:solidFill>
                <a:latin typeface="Arial" panose="020B0604020202020204" pitchFamily="34" charset="0"/>
                <a:cs typeface="Arial" panose="020B0604020202020204" pitchFamily="34" charset="0"/>
              </a:rPr>
              <a:t>:</a:t>
            </a:r>
            <a:endParaRPr lang="ru-RU" sz="1200" b="1"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 houses (individual housing construction</a:t>
            </a:r>
            <a:r>
              <a:rPr lang="en-US" sz="1200" b="1" dirty="0">
                <a:solidFill>
                  <a:schemeClr val="tx1"/>
                </a:solidFill>
                <a:latin typeface="Arial" panose="020B0604020202020204" pitchFamily="34" charset="0"/>
                <a:cs typeface="Arial" panose="020B0604020202020204" pitchFamily="34" charset="0"/>
              </a:rPr>
              <a:t>): from 1900 - up to 5303 </a:t>
            </a:r>
            <a:r>
              <a:rPr lang="en-US" sz="1200" dirty="0">
                <a:solidFill>
                  <a:schemeClr val="tx1"/>
                </a:solidFill>
                <a:latin typeface="Arial" panose="020B0604020202020204" pitchFamily="34" charset="0"/>
                <a:cs typeface="Arial" panose="020B0604020202020204" pitchFamily="34" charset="0"/>
              </a:rPr>
              <a:t>rubles per </a:t>
            </a:r>
            <a:r>
              <a:rPr lang="en-US" sz="1200" dirty="0" err="1">
                <a:solidFill>
                  <a:schemeClr val="tx1"/>
                </a:solidFill>
                <a:latin typeface="Arial" panose="020B0604020202020204" pitchFamily="34" charset="0"/>
                <a:cs typeface="Arial" panose="020B0604020202020204" pitchFamily="34" charset="0"/>
              </a:rPr>
              <a:t>sq.m</a:t>
            </a:r>
            <a:r>
              <a:rPr lang="en-US" sz="1200" dirty="0">
                <a:solidFill>
                  <a:schemeClr val="tx1"/>
                </a:solidFill>
                <a:latin typeface="Arial" panose="020B0604020202020204" pitchFamily="34" charset="0"/>
                <a:cs typeface="Arial" panose="020B0604020202020204" pitchFamily="34" charset="0"/>
              </a:rPr>
              <a:t>. </a:t>
            </a:r>
            <a:endParaRPr lang="ru-RU"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summer cottage and horticultural associations</a:t>
            </a:r>
            <a:r>
              <a:rPr lang="en-US" sz="1200" b="1" dirty="0">
                <a:solidFill>
                  <a:schemeClr val="tx1"/>
                </a:solidFill>
                <a:latin typeface="Arial" panose="020B0604020202020204" pitchFamily="34" charset="0"/>
                <a:cs typeface="Arial" panose="020B0604020202020204" pitchFamily="34" charset="0"/>
              </a:rPr>
              <a:t>: from 1413 to 4655 </a:t>
            </a:r>
            <a:r>
              <a:rPr lang="en-US" sz="1200" dirty="0">
                <a:solidFill>
                  <a:schemeClr val="tx1"/>
                </a:solidFill>
                <a:latin typeface="Arial" panose="020B0604020202020204" pitchFamily="34" charset="0"/>
                <a:cs typeface="Arial" panose="020B0604020202020204" pitchFamily="34" charset="0"/>
              </a:rPr>
              <a:t>rubles.  per </a:t>
            </a:r>
            <a:r>
              <a:rPr lang="en-US" sz="1200" dirty="0" err="1">
                <a:solidFill>
                  <a:schemeClr val="tx1"/>
                </a:solidFill>
                <a:latin typeface="Arial" panose="020B0604020202020204" pitchFamily="34" charset="0"/>
                <a:cs typeface="Arial" panose="020B0604020202020204" pitchFamily="34" charset="0"/>
              </a:rPr>
              <a:t>sq.m</a:t>
            </a:r>
            <a:r>
              <a:rPr lang="en-US" sz="1200" dirty="0" smtClean="0">
                <a:solidFill>
                  <a:schemeClr val="tx1"/>
                </a:solidFill>
                <a:latin typeface="Arial" panose="020B0604020202020204" pitchFamily="34" charset="0"/>
                <a:cs typeface="Arial" panose="020B0604020202020204" pitchFamily="34" charset="0"/>
              </a:rPr>
              <a:t>.</a:t>
            </a:r>
            <a:endParaRPr lang="ru-RU"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 objects of trade: </a:t>
            </a:r>
            <a:r>
              <a:rPr lang="en-US" sz="1200" b="1" dirty="0">
                <a:solidFill>
                  <a:schemeClr val="tx1"/>
                </a:solidFill>
                <a:latin typeface="Arial" panose="020B0604020202020204" pitchFamily="34" charset="0"/>
                <a:cs typeface="Arial" panose="020B0604020202020204" pitchFamily="34" charset="0"/>
              </a:rPr>
              <a:t>5620 </a:t>
            </a:r>
            <a:r>
              <a:rPr lang="en-US" sz="1200" dirty="0">
                <a:solidFill>
                  <a:schemeClr val="tx1"/>
                </a:solidFill>
                <a:latin typeface="Arial" panose="020B0604020202020204" pitchFamily="34" charset="0"/>
                <a:cs typeface="Arial" panose="020B0604020202020204" pitchFamily="34" charset="0"/>
              </a:rPr>
              <a:t>rubles.  per </a:t>
            </a:r>
            <a:r>
              <a:rPr lang="en-US" sz="1200" dirty="0" err="1">
                <a:solidFill>
                  <a:schemeClr val="tx1"/>
                </a:solidFill>
                <a:latin typeface="Arial" panose="020B0604020202020204" pitchFamily="34" charset="0"/>
                <a:cs typeface="Arial" panose="020B0604020202020204" pitchFamily="34" charset="0"/>
              </a:rPr>
              <a:t>sq.m</a:t>
            </a:r>
            <a:r>
              <a:rPr lang="en-US" sz="1200" dirty="0">
                <a:solidFill>
                  <a:schemeClr val="tx1"/>
                </a:solidFill>
                <a:latin typeface="Arial" panose="020B0604020202020204" pitchFamily="34" charset="0"/>
                <a:cs typeface="Arial" panose="020B0604020202020204" pitchFamily="34" charset="0"/>
              </a:rPr>
              <a:t>. </a:t>
            </a:r>
            <a:endParaRPr lang="ru-RU"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industry:</a:t>
            </a:r>
            <a:r>
              <a:rPr lang="en-US" sz="1200" b="1" dirty="0">
                <a:solidFill>
                  <a:schemeClr val="tx1"/>
                </a:solidFill>
                <a:latin typeface="Arial" panose="020B0604020202020204" pitchFamily="34" charset="0"/>
                <a:cs typeface="Arial" panose="020B0604020202020204" pitchFamily="34" charset="0"/>
              </a:rPr>
              <a:t> 5050 </a:t>
            </a:r>
            <a:r>
              <a:rPr lang="en-US" sz="1200" dirty="0">
                <a:solidFill>
                  <a:schemeClr val="tx1"/>
                </a:solidFill>
                <a:latin typeface="Arial" panose="020B0604020202020204" pitchFamily="34" charset="0"/>
                <a:cs typeface="Arial" panose="020B0604020202020204" pitchFamily="34" charset="0"/>
              </a:rPr>
              <a:t>rubles.  per </a:t>
            </a:r>
            <a:r>
              <a:rPr lang="en-US" sz="1200" dirty="0" err="1">
                <a:solidFill>
                  <a:schemeClr val="tx1"/>
                </a:solidFill>
                <a:latin typeface="Arial" panose="020B0604020202020204" pitchFamily="34" charset="0"/>
                <a:cs typeface="Arial" panose="020B0604020202020204" pitchFamily="34" charset="0"/>
              </a:rPr>
              <a:t>sq.m</a:t>
            </a:r>
            <a:r>
              <a:rPr lang="en-US" sz="1200" dirty="0">
                <a:solidFill>
                  <a:schemeClr val="tx1"/>
                </a:solidFill>
                <a:latin typeface="Arial" panose="020B0604020202020204" pitchFamily="34" charset="0"/>
                <a:cs typeface="Arial" panose="020B0604020202020204" pitchFamily="34" charset="0"/>
              </a:rPr>
              <a:t>.</a:t>
            </a:r>
            <a:endParaRPr lang="ru-RU" sz="1200" dirty="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4101034" y="1844825"/>
            <a:ext cx="4837019" cy="84756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Minerals: </a:t>
            </a:r>
            <a:r>
              <a:rPr lang="en-US" sz="1200" dirty="0">
                <a:solidFill>
                  <a:schemeClr val="tx1"/>
                </a:solidFill>
                <a:latin typeface="Arial" panose="020B0604020202020204" pitchFamily="34" charset="0"/>
                <a:cs typeface="Arial" panose="020B0604020202020204" pitchFamily="34" charset="0"/>
              </a:rPr>
              <a:t>quartz sand</a:t>
            </a:r>
            <a:endParaRPr lang="en-US" sz="1200" dirty="0">
              <a:latin typeface="Arial" panose="020B0604020202020204" pitchFamily="34" charset="0"/>
              <a:cs typeface="Arial" panose="020B0604020202020204" pitchFamily="34" charset="0"/>
            </a:endParaRPr>
          </a:p>
        </p:txBody>
      </p:sp>
      <p:sp>
        <p:nvSpPr>
          <p:cNvPr id="10" name="Прямоугольник 9"/>
          <p:cNvSpPr/>
          <p:nvPr/>
        </p:nvSpPr>
        <p:spPr>
          <a:xfrm>
            <a:off x="205949" y="1149360"/>
            <a:ext cx="8732103" cy="4437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Demographics and Resources</a:t>
            </a:r>
            <a:endParaRPr lang="ru-RU" sz="1200" i="1" dirty="0">
              <a:latin typeface="Arial" panose="020B0604020202020204" pitchFamily="34" charset="0"/>
              <a:cs typeface="Arial" panose="020B0604020202020204" pitchFamily="34" charset="0"/>
            </a:endParaRPr>
          </a:p>
        </p:txBody>
      </p:sp>
      <p:sp>
        <p:nvSpPr>
          <p:cNvPr id="17" name="Прямоугольник 16"/>
          <p:cNvSpPr/>
          <p:nvPr/>
        </p:nvSpPr>
        <p:spPr>
          <a:xfrm>
            <a:off x="4101034" y="4513002"/>
            <a:ext cx="4837019" cy="148722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Cost (without value added tax):</a:t>
            </a:r>
          </a:p>
          <a:p>
            <a:r>
              <a:rPr lang="en-US"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 Electricity: from </a:t>
            </a:r>
            <a:r>
              <a:rPr lang="en-US" sz="1200" b="1" dirty="0">
                <a:solidFill>
                  <a:schemeClr val="tx1"/>
                </a:solidFill>
                <a:latin typeface="Arial" panose="020B0604020202020204" pitchFamily="34" charset="0"/>
                <a:cs typeface="Arial" panose="020B0604020202020204" pitchFamily="34" charset="0"/>
              </a:rPr>
              <a:t>3.3 - to 4.71 </a:t>
            </a:r>
            <a:r>
              <a:rPr lang="en-US" sz="1200" dirty="0">
                <a:solidFill>
                  <a:schemeClr val="tx1"/>
                </a:solidFill>
                <a:latin typeface="Arial" panose="020B0604020202020204" pitchFamily="34" charset="0"/>
                <a:cs typeface="Arial" panose="020B0604020202020204" pitchFamily="34" charset="0"/>
              </a:rPr>
              <a:t>rubles.  for 1 kW / hour</a:t>
            </a:r>
          </a:p>
          <a:p>
            <a:r>
              <a:rPr lang="en-US" sz="1200" dirty="0">
                <a:solidFill>
                  <a:schemeClr val="tx1"/>
                </a:solidFill>
                <a:latin typeface="Arial" panose="020B0604020202020204" pitchFamily="34" charset="0"/>
                <a:cs typeface="Arial" panose="020B0604020202020204" pitchFamily="34" charset="0"/>
              </a:rPr>
              <a:t> • Gas supply: </a:t>
            </a:r>
            <a:r>
              <a:rPr lang="en-US" sz="1200" b="1" dirty="0">
                <a:solidFill>
                  <a:schemeClr val="tx1"/>
                </a:solidFill>
                <a:latin typeface="Arial" panose="020B0604020202020204" pitchFamily="34" charset="0"/>
                <a:cs typeface="Arial" panose="020B0604020202020204" pitchFamily="34" charset="0"/>
              </a:rPr>
              <a:t>4.91 - 5.56 </a:t>
            </a:r>
            <a:r>
              <a:rPr lang="en-US" sz="1200" dirty="0">
                <a:solidFill>
                  <a:schemeClr val="tx1"/>
                </a:solidFill>
                <a:latin typeface="Arial" panose="020B0604020202020204" pitchFamily="34" charset="0"/>
                <a:cs typeface="Arial" panose="020B0604020202020204" pitchFamily="34" charset="0"/>
              </a:rPr>
              <a:t>rubles / cubic meter</a:t>
            </a:r>
          </a:p>
          <a:p>
            <a:r>
              <a:rPr lang="en-US" sz="1200" dirty="0">
                <a:solidFill>
                  <a:schemeClr val="tx1"/>
                </a:solidFill>
                <a:latin typeface="Arial" panose="020B0604020202020204" pitchFamily="34" charset="0"/>
                <a:cs typeface="Arial" panose="020B0604020202020204" pitchFamily="34" charset="0"/>
              </a:rPr>
              <a:t> • Water supply: from </a:t>
            </a:r>
            <a:r>
              <a:rPr lang="en-US" sz="1200" b="1" dirty="0">
                <a:solidFill>
                  <a:schemeClr val="tx1"/>
                </a:solidFill>
                <a:latin typeface="Arial" panose="020B0604020202020204" pitchFamily="34" charset="0"/>
                <a:cs typeface="Arial" panose="020B0604020202020204" pitchFamily="34" charset="0"/>
              </a:rPr>
              <a:t>28.56– to 34.69 </a:t>
            </a:r>
            <a:r>
              <a:rPr lang="en-US" sz="1200" dirty="0">
                <a:solidFill>
                  <a:schemeClr val="tx1"/>
                </a:solidFill>
                <a:latin typeface="Arial" panose="020B0604020202020204" pitchFamily="34" charset="0"/>
                <a:cs typeface="Arial" panose="020B0604020202020204" pitchFamily="34" charset="0"/>
              </a:rPr>
              <a:t>rubles.  per 1 cubic meter,</a:t>
            </a:r>
          </a:p>
          <a:p>
            <a:r>
              <a:rPr lang="en-US" sz="1200" dirty="0">
                <a:solidFill>
                  <a:schemeClr val="tx1"/>
                </a:solidFill>
                <a:latin typeface="Arial" panose="020B0604020202020204" pitchFamily="34" charset="0"/>
                <a:cs typeface="Arial" panose="020B0604020202020204" pitchFamily="34" charset="0"/>
              </a:rPr>
              <a:t> • Water disposal: from </a:t>
            </a:r>
            <a:r>
              <a:rPr lang="en-US" sz="1200" b="1" dirty="0">
                <a:solidFill>
                  <a:schemeClr val="tx1"/>
                </a:solidFill>
                <a:latin typeface="Arial" panose="020B0604020202020204" pitchFamily="34" charset="0"/>
                <a:cs typeface="Arial" panose="020B0604020202020204" pitchFamily="34" charset="0"/>
              </a:rPr>
              <a:t>27.17– to 33.8 </a:t>
            </a:r>
            <a:r>
              <a:rPr lang="en-US" sz="1200" dirty="0">
                <a:solidFill>
                  <a:schemeClr val="tx1"/>
                </a:solidFill>
                <a:latin typeface="Arial" panose="020B0604020202020204" pitchFamily="34" charset="0"/>
                <a:cs typeface="Arial" panose="020B0604020202020204" pitchFamily="34" charset="0"/>
              </a:rPr>
              <a:t>rubles.  per 1 cubic meter,</a:t>
            </a:r>
          </a:p>
          <a:p>
            <a:r>
              <a:rPr lang="en-US" sz="1200" dirty="0">
                <a:solidFill>
                  <a:schemeClr val="tx1"/>
                </a:solidFill>
                <a:latin typeface="Arial" panose="020B0604020202020204" pitchFamily="34" charset="0"/>
                <a:cs typeface="Arial" panose="020B0604020202020204" pitchFamily="34" charset="0"/>
              </a:rPr>
              <a:t> • Heat supply: from </a:t>
            </a:r>
            <a:r>
              <a:rPr lang="en-US" sz="1200" b="1" dirty="0">
                <a:solidFill>
                  <a:schemeClr val="tx1"/>
                </a:solidFill>
                <a:latin typeface="Arial" panose="020B0604020202020204" pitchFamily="34" charset="0"/>
                <a:cs typeface="Arial" panose="020B0604020202020204" pitchFamily="34" charset="0"/>
              </a:rPr>
              <a:t>1498.31– to 2118.0 </a:t>
            </a:r>
            <a:r>
              <a:rPr lang="en-US" sz="1200" dirty="0">
                <a:solidFill>
                  <a:schemeClr val="tx1"/>
                </a:solidFill>
                <a:latin typeface="Arial" panose="020B0604020202020204" pitchFamily="34" charset="0"/>
                <a:cs typeface="Arial" panose="020B0604020202020204" pitchFamily="34" charset="0"/>
              </a:rPr>
              <a:t>rubles / </a:t>
            </a:r>
            <a:r>
              <a:rPr lang="en-US" sz="1200" dirty="0" err="1" smtClean="0">
                <a:solidFill>
                  <a:schemeClr val="tx1"/>
                </a:solidFill>
                <a:latin typeface="Arial" panose="020B0604020202020204" pitchFamily="34" charset="0"/>
                <a:cs typeface="Arial" panose="020B0604020202020204" pitchFamily="34" charset="0"/>
              </a:rPr>
              <a:t>gigacalorie</a:t>
            </a:r>
            <a:endParaRPr lang="ru-RU"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17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337085" y="2646686"/>
            <a:ext cx="3874875" cy="1286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a:t>
            </a:r>
            <a:r>
              <a:rPr lang="en-US" sz="1100" b="1" dirty="0" err="1">
                <a:solidFill>
                  <a:schemeClr val="tx1">
                    <a:lumMod val="85000"/>
                    <a:lumOff val="15000"/>
                  </a:schemeClr>
                </a:solidFill>
                <a:latin typeface="+mn-lt"/>
                <a:cs typeface="Arial" panose="020B0604020202020204" pitchFamily="34" charset="0"/>
              </a:rPr>
              <a:t>Santechopt</a:t>
            </a:r>
            <a:r>
              <a:rPr lang="en-US" sz="1100" b="1" dirty="0">
                <a:solidFill>
                  <a:schemeClr val="tx1">
                    <a:lumMod val="85000"/>
                    <a:lumOff val="15000"/>
                  </a:schemeClr>
                </a:solidFill>
                <a:latin typeface="+mn-lt"/>
                <a:cs typeface="Arial" panose="020B0604020202020204" pitchFamily="34" charset="0"/>
              </a:rPr>
              <a:t>-Region </a:t>
            </a:r>
            <a:r>
              <a:rPr lang="en-US" sz="1100" dirty="0">
                <a:solidFill>
                  <a:schemeClr val="tx1">
                    <a:lumMod val="85000"/>
                    <a:lumOff val="15000"/>
                  </a:schemeClr>
                </a:solidFill>
                <a:latin typeface="+mn-lt"/>
                <a:cs typeface="Arial" panose="020B0604020202020204" pitchFamily="34" charset="0"/>
              </a:rPr>
              <a:t>provides a large selection of wholesale supplies of household plumbing, pipe fittings, heating and measuring devices, sewer and pumping equipment, sealing materials, plumbing tools and related products.</a:t>
            </a:r>
            <a:endParaRPr lang="ru-RU" sz="1100" dirty="0">
              <a:solidFill>
                <a:schemeClr val="tx1">
                  <a:lumMod val="85000"/>
                  <a:lumOff val="15000"/>
                </a:schemeClr>
              </a:solidFill>
              <a:latin typeface="+mn-lt"/>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012" y="1796361"/>
            <a:ext cx="1852718" cy="81551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988840"/>
            <a:ext cx="2204461" cy="1240009"/>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7880" y="1988840"/>
            <a:ext cx="2263275" cy="1273469"/>
          </a:xfrm>
          <a:prstGeom prst="rect">
            <a:avLst/>
          </a:prstGeom>
          <a:ln>
            <a:noFill/>
          </a:ln>
          <a:effectLst>
            <a:softEdge rad="112500"/>
          </a:effectLst>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864" y="4306828"/>
            <a:ext cx="2555776" cy="618977"/>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4530" y="4398742"/>
            <a:ext cx="2069976" cy="1552482"/>
          </a:xfrm>
          <a:prstGeom prst="rect">
            <a:avLst/>
          </a:prstGeom>
          <a:ln>
            <a:noFill/>
          </a:ln>
          <a:effectLst>
            <a:softEdge rad="112500"/>
          </a:effectLst>
        </p:spPr>
      </p:pic>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5795" y="4381448"/>
            <a:ext cx="2313343" cy="1539819"/>
          </a:xfrm>
          <a:prstGeom prst="rect">
            <a:avLst/>
          </a:prstGeom>
          <a:ln>
            <a:noFill/>
          </a:ln>
          <a:effectLst>
            <a:softEdge rad="112500"/>
          </a:effectLst>
        </p:spPr>
      </p:pic>
      <p:sp>
        <p:nvSpPr>
          <p:cNvPr id="21" name="Заголовок 1"/>
          <p:cNvSpPr txBox="1">
            <a:spLocks/>
          </p:cNvSpPr>
          <p:nvPr/>
        </p:nvSpPr>
        <p:spPr>
          <a:xfrm>
            <a:off x="360933" y="4912140"/>
            <a:ext cx="3874875" cy="1286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In the city of.  </a:t>
            </a:r>
            <a:r>
              <a:rPr lang="en-US" sz="1100" b="1" dirty="0" err="1">
                <a:solidFill>
                  <a:schemeClr val="tx1">
                    <a:lumMod val="85000"/>
                    <a:lumOff val="15000"/>
                  </a:schemeClr>
                </a:solidFill>
                <a:latin typeface="+mn-lt"/>
                <a:cs typeface="Arial" panose="020B0604020202020204" pitchFamily="34" charset="0"/>
              </a:rPr>
              <a:t>Lyubertsy</a:t>
            </a:r>
            <a:r>
              <a:rPr lang="en-US" sz="1100" b="1" dirty="0">
                <a:solidFill>
                  <a:schemeClr val="tx1">
                    <a:lumMod val="85000"/>
                    <a:lumOff val="15000"/>
                  </a:schemeClr>
                </a:solidFill>
                <a:latin typeface="+mn-lt"/>
                <a:cs typeface="Arial" panose="020B0604020202020204" pitchFamily="34" charset="0"/>
              </a:rPr>
              <a:t> Bank </a:t>
            </a:r>
            <a:r>
              <a:rPr lang="en-US" sz="1100" b="1" dirty="0" err="1">
                <a:solidFill>
                  <a:schemeClr val="tx1">
                    <a:lumMod val="85000"/>
                    <a:lumOff val="15000"/>
                  </a:schemeClr>
                </a:solidFill>
                <a:latin typeface="+mn-lt"/>
                <a:cs typeface="Arial" panose="020B0604020202020204" pitchFamily="34" charset="0"/>
              </a:rPr>
              <a:t>Vozrozhdenie</a:t>
            </a:r>
            <a:r>
              <a:rPr lang="en-US" sz="1100" b="1" dirty="0">
                <a:solidFill>
                  <a:schemeClr val="tx1">
                    <a:lumMod val="85000"/>
                    <a:lumOff val="15000"/>
                  </a:schemeClr>
                </a:solidFill>
                <a:latin typeface="+mn-lt"/>
                <a:cs typeface="Arial" panose="020B0604020202020204" pitchFamily="34" charset="0"/>
              </a:rPr>
              <a:t> </a:t>
            </a:r>
            <a:r>
              <a:rPr lang="en-US" sz="1100" dirty="0">
                <a:solidFill>
                  <a:schemeClr val="tx1">
                    <a:lumMod val="85000"/>
                    <a:lumOff val="15000"/>
                  </a:schemeClr>
                </a:solidFill>
                <a:latin typeface="+mn-lt"/>
                <a:cs typeface="Arial" panose="020B0604020202020204" pitchFamily="34" charset="0"/>
              </a:rPr>
              <a:t>is represented by 3 branches that serve individuals, legal entities and individual entrepreneurs, and 10 ATMs, of which 6 work around the clock, 4 accept cash.</a:t>
            </a:r>
            <a:endParaRPr lang="ru-RU" sz="1100" dirty="0">
              <a:solidFill>
                <a:schemeClr val="tx1">
                  <a:lumMod val="85000"/>
                  <a:lumOff val="15000"/>
                </a:schemeClr>
              </a:solidFill>
              <a:latin typeface="+mn-lt"/>
              <a:cs typeface="Arial" panose="020B0604020202020204" pitchFamily="34" charset="0"/>
            </a:endParaRPr>
          </a:p>
        </p:txBody>
      </p:sp>
      <p:sp>
        <p:nvSpPr>
          <p:cNvPr id="14"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en-U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Investment </a:t>
            </a: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38570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447584" y="2510414"/>
            <a:ext cx="3897581" cy="139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a:solidFill>
                  <a:schemeClr val="tx1">
                    <a:lumMod val="85000"/>
                    <a:lumOff val="15000"/>
                  </a:schemeClr>
                </a:solidFill>
                <a:latin typeface="+mn-lt"/>
                <a:cs typeface="Arial" panose="020B0604020202020204" pitchFamily="34" charset="0"/>
              </a:rPr>
              <a:t>LLC AKB SLAVIA (JSC) Bank</a:t>
            </a:r>
            <a:r>
              <a:rPr lang="en-US" sz="1100" dirty="0">
                <a:solidFill>
                  <a:schemeClr val="tx1">
                    <a:lumMod val="85000"/>
                    <a:lumOff val="15000"/>
                  </a:schemeClr>
                </a:solidFill>
                <a:latin typeface="+mn-lt"/>
                <a:cs typeface="Arial" panose="020B0604020202020204" pitchFamily="34" charset="0"/>
              </a:rPr>
              <a:t> provides its clients with a full range of banking services, including cash management services, credit and deposit services, foreign exchange transactions, securities transactions, cash collection, etc.</a:t>
            </a:r>
            <a:endParaRPr lang="ru-RU" sz="1100" dirty="0">
              <a:solidFill>
                <a:schemeClr val="tx1">
                  <a:lumMod val="85000"/>
                  <a:lumOff val="15000"/>
                </a:schemeClr>
              </a:solidFill>
              <a:latin typeface="+mn-lt"/>
              <a:cs typeface="Arial" panose="020B0604020202020204" pitchFamily="34" charset="0"/>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607" y="1794849"/>
            <a:ext cx="2075139" cy="715565"/>
          </a:xfrm>
          <a:prstGeom prst="rect">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794849"/>
            <a:ext cx="1804071" cy="1656184"/>
          </a:xfrm>
          <a:prstGeom prst="rect">
            <a:avLst/>
          </a:prstGeom>
          <a:ln>
            <a:noFill/>
          </a:ln>
          <a:effectLst>
            <a:softEdge rad="112500"/>
          </a:effectLst>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4805" y="1814579"/>
            <a:ext cx="2197739" cy="1517919"/>
          </a:xfrm>
          <a:prstGeom prst="rect">
            <a:avLst/>
          </a:prstGeom>
          <a:ln>
            <a:noFill/>
          </a:ln>
          <a:effectLst>
            <a:softEdge rad="112500"/>
          </a:effectLst>
        </p:spPr>
      </p:pic>
      <p:sp>
        <p:nvSpPr>
          <p:cNvPr id="13" name="Rectangle 3"/>
          <p:cNvSpPr txBox="1">
            <a:spLocks noChangeArrowheads="1"/>
          </p:cNvSpPr>
          <p:nvPr/>
        </p:nvSpPr>
        <p:spPr>
          <a:xfrm>
            <a:off x="1276381" y="366261"/>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20753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0" name="Заголовок 1"/>
          <p:cNvSpPr txBox="1">
            <a:spLocks/>
          </p:cNvSpPr>
          <p:nvPr/>
        </p:nvSpPr>
        <p:spPr>
          <a:xfrm>
            <a:off x="683568" y="2852936"/>
            <a:ext cx="8195355"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lgn="just"/>
            <a:r>
              <a:rPr lang="en-US" sz="5400" b="1" dirty="0">
                <a:ln w="0"/>
                <a:solidFill>
                  <a:schemeClr val="tx2"/>
                </a:solidFill>
                <a:effectLst>
                  <a:outerShdw blurRad="38100" dist="25400" dir="5400000" algn="ctr" rotWithShape="0">
                    <a:srgbClr val="6E747A">
                      <a:alpha val="43000"/>
                    </a:srgbClr>
                  </a:outerShdw>
                </a:effectLst>
                <a:latin typeface="+mn-lt"/>
                <a:cs typeface="Arial" panose="020B0604020202020204" pitchFamily="34" charset="0"/>
              </a:rPr>
              <a:t>Thank you for </a:t>
            </a:r>
            <a:r>
              <a:rPr lang="en-US" sz="5400" b="1" dirty="0" smtClean="0">
                <a:ln w="0"/>
                <a:solidFill>
                  <a:schemeClr val="tx2"/>
                </a:solidFill>
                <a:effectLst>
                  <a:outerShdw blurRad="38100" dist="25400" dir="5400000" algn="ctr" rotWithShape="0">
                    <a:srgbClr val="6E747A">
                      <a:alpha val="43000"/>
                    </a:srgbClr>
                  </a:outerShdw>
                </a:effectLst>
                <a:latin typeface="+mn-lt"/>
                <a:cs typeface="Arial" panose="020B0604020202020204" pitchFamily="34" charset="0"/>
              </a:rPr>
              <a:t>attention</a:t>
            </a:r>
            <a:endParaRPr lang="ru-RU" sz="5400" b="1" dirty="0">
              <a:ln w="0"/>
              <a:solidFill>
                <a:schemeClr val="tx2"/>
              </a:solidFill>
              <a:effectLst>
                <a:outerShdw blurRad="38100" dist="25400" dir="5400000" algn="ctr" rotWithShape="0">
                  <a:srgbClr val="6E747A">
                    <a:alpha val="43000"/>
                  </a:srgbClr>
                </a:outerShdw>
              </a:effectLst>
              <a:latin typeface="+mn-lt"/>
              <a:cs typeface="Arial" panose="020B0604020202020204" pitchFamily="34" charset="0"/>
            </a:endParaRPr>
          </a:p>
        </p:txBody>
      </p:sp>
      <p:sp>
        <p:nvSpPr>
          <p:cNvPr id="8" name="Rectangle 3"/>
          <p:cNvSpPr txBox="1">
            <a:spLocks noChangeArrowheads="1"/>
          </p:cNvSpPr>
          <p:nvPr/>
        </p:nvSpPr>
        <p:spPr>
          <a:xfrm>
            <a:off x="1358359" y="422752"/>
            <a:ext cx="7751495" cy="737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20127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026" y="404664"/>
            <a:ext cx="8804994" cy="7101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Transport connection</a:t>
            </a:r>
            <a:endParaRPr lang="ru-RU" sz="2100" i="1" dirty="0">
              <a:latin typeface="Arial" panose="020B0604020202020204" pitchFamily="34" charset="0"/>
              <a:cs typeface="Arial" panose="020B0604020202020204" pitchFamily="34" charset="0"/>
            </a:endParaRPr>
          </a:p>
        </p:txBody>
      </p:sp>
      <p:sp>
        <p:nvSpPr>
          <p:cNvPr id="2" name="Прямоугольник 1"/>
          <p:cNvSpPr/>
          <p:nvPr/>
        </p:nvSpPr>
        <p:spPr>
          <a:xfrm>
            <a:off x="266787" y="1268760"/>
            <a:ext cx="8455471" cy="49398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1500" dirty="0"/>
              <a:t>Currently, the main transport links of the residents of the </a:t>
            </a:r>
            <a:r>
              <a:rPr lang="en-US" sz="1500" dirty="0" err="1"/>
              <a:t>Lyubertsy</a:t>
            </a:r>
            <a:r>
              <a:rPr lang="en-US" sz="1500" dirty="0"/>
              <a:t> urban district with Moscow and the region are carried out by two modes of transport: rail (via the Moscow-Ryazan railway) and automobile (via a network of highways of federal, regional and municipal significance).  The distribution of the values ​​of the total entry and exit to the territory of the </a:t>
            </a:r>
            <a:r>
              <a:rPr lang="en-US" sz="1500" dirty="0" err="1"/>
              <a:t>Lyubertsy</a:t>
            </a:r>
            <a:r>
              <a:rPr lang="en-US" sz="1500" dirty="0"/>
              <a:t> urban district by means of transport during rush hour exceeds certain traffic indicators by more than three times (determined by the joint borders with the city of Moscow, an increase in the density of residential buildings and an increase in the motorization of the population), in addition,  There is a slight decrease in the volume of rail transport, while public ground and passenger individual transport are taking on an ever-increasing load.  The Moscow-Ryazan railway passes through the central part of the district within its existing borders and is currently represented by three main routes along which trains in suburban passenger, freight and long-distance passenger traffic are provided.  About half of the district’s territory is located within walking distance from the railway stopping points of the railway located within its borders:  Lyubertsy-1, Art.  Lyubertsy-2, pl.  Punks Square  </a:t>
            </a:r>
            <a:r>
              <a:rPr lang="en-US" sz="1500" dirty="0" err="1"/>
              <a:t>Tomilino</a:t>
            </a:r>
            <a:r>
              <a:rPr lang="en-US" sz="1500" dirty="0"/>
              <a:t>, pl.  </a:t>
            </a:r>
            <a:r>
              <a:rPr lang="en-US" sz="1500" dirty="0" err="1"/>
              <a:t>Kraskovo</a:t>
            </a:r>
            <a:r>
              <a:rPr lang="en-US" sz="1500" dirty="0"/>
              <a:t>, pl.  </a:t>
            </a:r>
            <a:r>
              <a:rPr lang="en-US" sz="1500" dirty="0" err="1"/>
              <a:t>Malakhovka</a:t>
            </a:r>
            <a:r>
              <a:rPr lang="en-US" sz="1500" dirty="0"/>
              <a:t>, pl.  </a:t>
            </a:r>
            <a:r>
              <a:rPr lang="en-US" sz="1500" dirty="0" err="1"/>
              <a:t>Korenevo</a:t>
            </a:r>
            <a:r>
              <a:rPr lang="en-US" sz="1500" dirty="0"/>
              <a:t>.  For a day, about 250 pairs of passenger electric trains provide direct communication with the cities of Moscow, </a:t>
            </a:r>
            <a:r>
              <a:rPr lang="en-US" sz="1500" dirty="0" err="1"/>
              <a:t>Ramenskoye</a:t>
            </a:r>
            <a:r>
              <a:rPr lang="en-US" sz="1500" dirty="0"/>
              <a:t>, </a:t>
            </a:r>
            <a:r>
              <a:rPr lang="en-US" sz="1500" dirty="0" err="1"/>
              <a:t>Golutvin</a:t>
            </a:r>
            <a:r>
              <a:rPr lang="en-US" sz="1500" dirty="0"/>
              <a:t>, Kolomna, Ryazan.  Passenger traffic following the railway stopping points located within the boundaries of the </a:t>
            </a:r>
            <a:r>
              <a:rPr lang="en-US" sz="1500" dirty="0" err="1"/>
              <a:t>okrug</a:t>
            </a:r>
            <a:r>
              <a:rPr lang="en-US" sz="1500" dirty="0"/>
              <a:t> is almost uniform, as there is the possibility of a transfer from railway transport to city and </a:t>
            </a:r>
            <a:r>
              <a:rPr lang="en-US" sz="1500" dirty="0" err="1"/>
              <a:t>intermunicipal</a:t>
            </a:r>
            <a:r>
              <a:rPr lang="en-US" sz="1500" dirty="0"/>
              <a:t> road transport, which makes it possible to use railway transport not only within walking distance.  The main burden on passenger transportation falls on road transport.  The district’s motor transportation links with Moscow are provided through a network of federal, regional and municipal highways represented by the federal highway M-5 Ural, regional highways: Moscow-</a:t>
            </a:r>
            <a:r>
              <a:rPr lang="en-US" sz="1500" dirty="0" err="1"/>
              <a:t>Zhukovsky</a:t>
            </a:r>
            <a:r>
              <a:rPr lang="en-US" sz="1500" dirty="0"/>
              <a:t>, Moscow-</a:t>
            </a:r>
            <a:r>
              <a:rPr lang="en-US" sz="1500" dirty="0" err="1"/>
              <a:t>Yegoryevsk</a:t>
            </a:r>
            <a:r>
              <a:rPr lang="en-US" sz="1500" dirty="0"/>
              <a:t>-</a:t>
            </a:r>
            <a:r>
              <a:rPr lang="en-US" sz="1500" dirty="0" err="1"/>
              <a:t>Tuma</a:t>
            </a:r>
            <a:r>
              <a:rPr lang="en-US" sz="1500" dirty="0"/>
              <a:t>-Kasimov,  "</a:t>
            </a:r>
            <a:r>
              <a:rPr lang="en-US" sz="1500" dirty="0" err="1"/>
              <a:t>Khlystovo-Marusino</a:t>
            </a:r>
            <a:r>
              <a:rPr lang="en-US" sz="1500" dirty="0"/>
              <a:t> - </a:t>
            </a:r>
            <a:r>
              <a:rPr lang="en-US" sz="1500" dirty="0" err="1"/>
              <a:t>Motyakovo</a:t>
            </a:r>
            <a:r>
              <a:rPr lang="en-US" sz="1500" dirty="0"/>
              <a:t> - N. </a:t>
            </a:r>
            <a:r>
              <a:rPr lang="en-US" sz="1500" dirty="0" err="1"/>
              <a:t>Milet</a:t>
            </a:r>
            <a:r>
              <a:rPr lang="en-US" sz="1500" dirty="0"/>
              <a:t>", "</a:t>
            </a:r>
            <a:r>
              <a:rPr lang="en-US" sz="1500" dirty="0" err="1"/>
              <a:t>Nekrasovka</a:t>
            </a:r>
            <a:r>
              <a:rPr lang="en-US" sz="1500" dirty="0"/>
              <a:t> - </a:t>
            </a:r>
            <a:r>
              <a:rPr lang="en-US" sz="1500" dirty="0" err="1"/>
              <a:t>Zenino</a:t>
            </a:r>
            <a:r>
              <a:rPr lang="en-US" sz="1500" dirty="0"/>
              <a:t> - </a:t>
            </a:r>
            <a:r>
              <a:rPr lang="en-US" sz="1500" dirty="0" err="1"/>
              <a:t>Marusino</a:t>
            </a:r>
            <a:r>
              <a:rPr lang="en-US" sz="1500" dirty="0"/>
              <a:t>" and municipal roads.</a:t>
            </a:r>
            <a:endParaRPr lang="ru-RU" sz="1500" dirty="0"/>
          </a:p>
        </p:txBody>
      </p:sp>
    </p:spTree>
    <p:extLst>
      <p:ext uri="{BB962C8B-B14F-4D97-AF65-F5344CB8AC3E}">
        <p14:creationId xmlns:p14="http://schemas.microsoft.com/office/powerpoint/2010/main" val="2607969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732103" cy="4437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Education and skilled personnel</a:t>
            </a:r>
            <a:endParaRPr lang="ru-RU" sz="1200" i="1" dirty="0">
              <a:latin typeface="Arial" panose="020B0604020202020204" pitchFamily="34" charset="0"/>
              <a:cs typeface="Arial" panose="020B0604020202020204" pitchFamily="34" charset="0"/>
            </a:endParaRPr>
          </a:p>
        </p:txBody>
      </p:sp>
      <p:sp>
        <p:nvSpPr>
          <p:cNvPr id="3" name="Прямоугольник 2"/>
          <p:cNvSpPr/>
          <p:nvPr/>
        </p:nvSpPr>
        <p:spPr>
          <a:xfrm>
            <a:off x="1187624" y="1340768"/>
            <a:ext cx="7344816" cy="42897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907415">
              <a:lnSpc>
                <a:spcPct val="115000"/>
              </a:lnSpc>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The network of municipal educational organizations of the district includes:</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46 preschool educational organizations;</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42 general educational organizations (3 lyceums, 11 gymnasiums, 23 secondary schools, 2 basic, 1 Cadet school, 1 open shift school);</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2 special correctional institutions; -</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an institution for children of orphans and children without parental care of the boarding school "Our Home";</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3 institutions of additional education for children;</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Diagnostic and counseling center;</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Center for the Development of Family and Children in Need of Psychological, Pedagogical and Medical and Social Assistance "Hope";</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Social center</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labor adaptation and career guidance;</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Education Development Center.</a:t>
            </a:r>
          </a:p>
          <a:p>
            <a:pPr marL="1193165" indent="-285750">
              <a:lnSpc>
                <a:spcPct val="115000"/>
              </a:lnSpc>
              <a:spcAft>
                <a:spcPts val="0"/>
              </a:spcAf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 The total number of students in municipal educational institutions is 24552 people and 16000 pupils in kindergartens. The number of teaching staff of subordinate municipal educational institutions is 2828.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09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1" y="260648"/>
            <a:ext cx="8732103" cy="4437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Arial" pitchFamily="34" charset="0"/>
                <a:cs typeface="Arial" pitchFamily="34" charset="0"/>
              </a:rPr>
              <a:t>Industrial companies of the urban district of </a:t>
            </a:r>
            <a:r>
              <a:rPr lang="en-US" b="1" dirty="0" err="1">
                <a:latin typeface="Arial" pitchFamily="34" charset="0"/>
                <a:cs typeface="Arial" pitchFamily="34" charset="0"/>
              </a:rPr>
              <a:t>Lyubertsy</a:t>
            </a:r>
            <a:endParaRPr lang="ru-RU" i="1" dirty="0">
              <a:latin typeface="Arial" pitchFamily="34" charset="0"/>
              <a:cs typeface="Arial" pitchFamily="34" charset="0"/>
            </a:endParaRPr>
          </a:p>
        </p:txBody>
      </p:sp>
      <p:sp>
        <p:nvSpPr>
          <p:cNvPr id="4" name="Прямоугольник 3"/>
          <p:cNvSpPr/>
          <p:nvPr/>
        </p:nvSpPr>
        <p:spPr>
          <a:xfrm>
            <a:off x="405102" y="823006"/>
            <a:ext cx="8280920" cy="53702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On the territory of the district 100 large and medium-sized enterprises operate, of which 37 are industrial enterprises.  The most significant enterprises of the region are: </a:t>
            </a:r>
            <a:r>
              <a:rPr lang="en-US" sz="1300" dirty="0" err="1">
                <a:latin typeface="Calibri" panose="020F0502020204030204" pitchFamily="34" charset="0"/>
                <a:ea typeface="Calibri" panose="020F0502020204030204" pitchFamily="34" charset="0"/>
                <a:cs typeface="Times New Roman" panose="02020603050405020304" pitchFamily="18" charset="0"/>
              </a:rPr>
              <a:t>Kamov</a:t>
            </a:r>
            <a:r>
              <a:rPr lang="en-US" sz="1300" dirty="0">
                <a:latin typeface="Calibri" panose="020F0502020204030204" pitchFamily="34" charset="0"/>
                <a:ea typeface="Calibri" panose="020F0502020204030204" pitchFamily="34" charset="0"/>
                <a:cs typeface="Times New Roman" panose="02020603050405020304" pitchFamily="18" charset="0"/>
              </a:rPr>
              <a:t> OJSC, </a:t>
            </a:r>
            <a:r>
              <a:rPr lang="en-US" sz="1300" dirty="0" err="1">
                <a:latin typeface="Calibri" panose="020F0502020204030204" pitchFamily="34" charset="0"/>
                <a:ea typeface="Calibri" panose="020F0502020204030204" pitchFamily="34" charset="0"/>
                <a:cs typeface="Times New Roman" panose="02020603050405020304" pitchFamily="18" charset="0"/>
              </a:rPr>
              <a:t>Kamov</a:t>
            </a:r>
            <a:r>
              <a:rPr lang="en-US" sz="1300" dirty="0">
                <a:latin typeface="Calibri" panose="020F0502020204030204" pitchFamily="34" charset="0"/>
                <a:ea typeface="Calibri" panose="020F0502020204030204" pitchFamily="34" charset="0"/>
                <a:cs typeface="Times New Roman" panose="02020603050405020304" pitchFamily="18" charset="0"/>
              </a:rPr>
              <a:t> Service CJSC, NPO Zvezda OJSC, and Moscow Helicopter Plant named after  M.L.  </a:t>
            </a:r>
            <a:r>
              <a:rPr lang="en-US" sz="1300" dirty="0" err="1" smtClean="0">
                <a:latin typeface="Calibri" panose="020F0502020204030204" pitchFamily="34" charset="0"/>
                <a:ea typeface="Calibri" panose="020F0502020204030204" pitchFamily="34" charset="0"/>
                <a:cs typeface="Times New Roman" panose="02020603050405020304" pitchFamily="18" charset="0"/>
              </a:rPr>
              <a:t>Milya</a:t>
            </a:r>
            <a:r>
              <a:rPr lang="en-US" sz="1300" dirty="0" smtClean="0">
                <a:latin typeface="Calibri" panose="020F0502020204030204" pitchFamily="34" charset="0"/>
                <a:ea typeface="Calibri" panose="020F0502020204030204" pitchFamily="34" charset="0"/>
                <a:cs typeface="Times New Roman" panose="02020603050405020304" pitchFamily="18" charset="0"/>
              </a:rPr>
              <a:t>, </a:t>
            </a:r>
            <a:r>
              <a:rPr lang="en-US" sz="1300" dirty="0">
                <a:latin typeface="Calibri" panose="020F0502020204030204" pitchFamily="34" charset="0"/>
                <a:ea typeface="Calibri" panose="020F0502020204030204" pitchFamily="34" charset="0"/>
                <a:cs typeface="Times New Roman" panose="02020603050405020304" pitchFamily="18" charset="0"/>
              </a:rPr>
              <a:t>an affiliate of MSI OJSC </a:t>
            </a:r>
            <a:r>
              <a:rPr lang="en-US" sz="1300" dirty="0" err="1">
                <a:latin typeface="Calibri" panose="020F0502020204030204" pitchFamily="34" charset="0"/>
                <a:ea typeface="Calibri" panose="020F0502020204030204" pitchFamily="34" charset="0"/>
                <a:cs typeface="Times New Roman" panose="02020603050405020304" pitchFamily="18" charset="0"/>
              </a:rPr>
              <a:t>Lyubertsy</a:t>
            </a:r>
            <a:r>
              <a:rPr lang="en-US" sz="1300" dirty="0">
                <a:latin typeface="Calibri" panose="020F0502020204030204" pitchFamily="34" charset="0"/>
                <a:ea typeface="Calibri" panose="020F0502020204030204" pitchFamily="34" charset="0"/>
                <a:cs typeface="Times New Roman" panose="02020603050405020304" pitchFamily="18" charset="0"/>
              </a:rPr>
              <a:t> Bridge Construction Equipment Plant, PK Leader LLC, NPP </a:t>
            </a:r>
            <a:r>
              <a:rPr lang="en-US" sz="1300" dirty="0" err="1">
                <a:latin typeface="Calibri" panose="020F0502020204030204" pitchFamily="34" charset="0"/>
                <a:ea typeface="Calibri" panose="020F0502020204030204" pitchFamily="34" charset="0"/>
                <a:cs typeface="Times New Roman" panose="02020603050405020304" pitchFamily="18" charset="0"/>
              </a:rPr>
              <a:t>Tomilinsky</a:t>
            </a:r>
            <a:r>
              <a:rPr lang="en-US" sz="1300" dirty="0">
                <a:latin typeface="Calibri" panose="020F0502020204030204" pitchFamily="34" charset="0"/>
                <a:ea typeface="Calibri" panose="020F0502020204030204" pitchFamily="34" charset="0"/>
                <a:cs typeface="Times New Roman" panose="02020603050405020304" pitchFamily="18" charset="0"/>
              </a:rPr>
              <a:t> Electronic Plant LLC, </a:t>
            </a:r>
            <a:r>
              <a:rPr lang="en-US" sz="1300" dirty="0" err="1">
                <a:latin typeface="Calibri" panose="020F0502020204030204" pitchFamily="34" charset="0"/>
                <a:ea typeface="Calibri" panose="020F0502020204030204" pitchFamily="34" charset="0"/>
                <a:cs typeface="Times New Roman" panose="02020603050405020304" pitchFamily="18" charset="0"/>
              </a:rPr>
              <a:t>ElTom</a:t>
            </a:r>
            <a:r>
              <a:rPr lang="en-US" sz="1300" dirty="0">
                <a:latin typeface="Calibri" panose="020F0502020204030204" pitchFamily="34" charset="0"/>
                <a:ea typeface="Calibri" panose="020F0502020204030204" pitchFamily="34" charset="0"/>
                <a:cs typeface="Times New Roman" panose="02020603050405020304" pitchFamily="18" charset="0"/>
              </a:rPr>
              <a:t> NPP OJSC, Laguna Coil LLC  , LLC NPF </a:t>
            </a:r>
            <a:r>
              <a:rPr lang="en-US" sz="1300" dirty="0" err="1">
                <a:latin typeface="Calibri" panose="020F0502020204030204" pitchFamily="34" charset="0"/>
                <a:ea typeface="Calibri" panose="020F0502020204030204" pitchFamily="34" charset="0"/>
                <a:cs typeface="Times New Roman" panose="02020603050405020304" pitchFamily="18" charset="0"/>
              </a:rPr>
              <a:t>Tehenergokompleks</a:t>
            </a:r>
            <a:r>
              <a:rPr lang="en-US" sz="1300" dirty="0">
                <a:latin typeface="Calibri" panose="020F0502020204030204" pitchFamily="34" charset="0"/>
                <a:ea typeface="Calibri" panose="020F0502020204030204" pitchFamily="34" charset="0"/>
                <a:cs typeface="Times New Roman" panose="02020603050405020304" pitchFamily="18" charset="0"/>
              </a:rPr>
              <a:t>, LLC PKO </a:t>
            </a:r>
            <a:r>
              <a:rPr lang="en-US" sz="1300" dirty="0" err="1" smtClean="0">
                <a:latin typeface="Calibri" panose="020F0502020204030204" pitchFamily="34" charset="0"/>
                <a:ea typeface="Calibri" panose="020F0502020204030204" pitchFamily="34" charset="0"/>
                <a:cs typeface="Times New Roman" panose="02020603050405020304" pitchFamily="18" charset="0"/>
              </a:rPr>
              <a:t>Atesi</a:t>
            </a:r>
            <a:r>
              <a:rPr lang="en-US" sz="1300" dirty="0" smtClean="0">
                <a:latin typeface="Calibri" panose="020F0502020204030204" pitchFamily="34" charset="0"/>
                <a:ea typeface="Calibri" panose="020F0502020204030204" pitchFamily="34" charset="0"/>
                <a:cs typeface="Times New Roman" panose="02020603050405020304" pitchFamily="18" charset="0"/>
              </a:rPr>
              <a:t>, </a:t>
            </a:r>
            <a:r>
              <a:rPr lang="en-US" sz="1300" dirty="0">
                <a:latin typeface="Calibri" panose="020F0502020204030204" pitchFamily="34" charset="0"/>
                <a:ea typeface="Calibri" panose="020F0502020204030204" pitchFamily="34" charset="0"/>
                <a:cs typeface="Times New Roman" panose="02020603050405020304" pitchFamily="18" charset="0"/>
              </a:rPr>
              <a:t>LLC </a:t>
            </a:r>
            <a:r>
              <a:rPr lang="en-US" sz="1300" dirty="0" err="1">
                <a:latin typeface="Calibri" panose="020F0502020204030204" pitchFamily="34" charset="0"/>
                <a:ea typeface="Calibri" panose="020F0502020204030204" pitchFamily="34" charset="0"/>
                <a:cs typeface="Times New Roman" panose="02020603050405020304" pitchFamily="18" charset="0"/>
              </a:rPr>
              <a:t>Pehor</a:t>
            </a:r>
            <a:r>
              <a:rPr lang="en-US" sz="1300" dirty="0">
                <a:latin typeface="Calibri" panose="020F0502020204030204" pitchFamily="34" charset="0"/>
                <a:ea typeface="Calibri" panose="020F0502020204030204" pitchFamily="34" charset="0"/>
                <a:cs typeface="Times New Roman" panose="02020603050405020304" pitchFamily="18" charset="0"/>
              </a:rPr>
              <a:t> Textile, CJSC Weighting Company </a:t>
            </a:r>
            <a:r>
              <a:rPr lang="en-US" sz="1300" dirty="0" err="1">
                <a:latin typeface="Calibri" panose="020F0502020204030204" pitchFamily="34" charset="0"/>
                <a:ea typeface="Calibri" panose="020F0502020204030204" pitchFamily="34" charset="0"/>
                <a:cs typeface="Times New Roman" panose="02020603050405020304" pitchFamily="18" charset="0"/>
              </a:rPr>
              <a:t>Tenzo</a:t>
            </a:r>
            <a:r>
              <a:rPr lang="en-US" sz="1300" dirty="0">
                <a:latin typeface="Calibri" panose="020F0502020204030204" pitchFamily="34" charset="0"/>
                <a:ea typeface="Calibri" panose="020F0502020204030204" pitchFamily="34" charset="0"/>
                <a:cs typeface="Times New Roman" panose="02020603050405020304" pitchFamily="18" charset="0"/>
              </a:rPr>
              <a:t>-M, LLC NPF </a:t>
            </a:r>
            <a:r>
              <a:rPr lang="en-US" sz="1300" dirty="0" err="1">
                <a:latin typeface="Calibri" panose="020F0502020204030204" pitchFamily="34" charset="0"/>
                <a:ea typeface="Calibri" panose="020F0502020204030204" pitchFamily="34" charset="0"/>
                <a:cs typeface="Times New Roman" panose="02020603050405020304" pitchFamily="18" charset="0"/>
              </a:rPr>
              <a:t>Trekol</a:t>
            </a:r>
            <a:r>
              <a:rPr lang="en-US" sz="1300" dirty="0">
                <a:latin typeface="Calibri" panose="020F0502020204030204" pitchFamily="34" charset="0"/>
                <a:ea typeface="Calibri" panose="020F0502020204030204" pitchFamily="34" charset="0"/>
                <a:cs typeface="Times New Roman" panose="02020603050405020304" pitchFamily="18" charset="0"/>
              </a:rPr>
              <a:t>,  LLC “Confectionery factory“ </a:t>
            </a:r>
            <a:r>
              <a:rPr lang="en-US" sz="1300" dirty="0" err="1">
                <a:latin typeface="Calibri" panose="020F0502020204030204" pitchFamily="34" charset="0"/>
                <a:ea typeface="Calibri" panose="020F0502020204030204" pitchFamily="34" charset="0"/>
                <a:cs typeface="Times New Roman" panose="02020603050405020304" pitchFamily="18" charset="0"/>
              </a:rPr>
              <a:t>Volshebnitsa</a:t>
            </a:r>
            <a:r>
              <a:rPr lang="en-US" sz="1300" dirty="0">
                <a:latin typeface="Calibri" panose="020F0502020204030204" pitchFamily="34" charset="0"/>
                <a:ea typeface="Calibri" panose="020F0502020204030204" pitchFamily="34" charset="0"/>
                <a:cs typeface="Times New Roman" panose="02020603050405020304" pitchFamily="18" charset="0"/>
              </a:rPr>
              <a:t> ”, CJSC“ FPG </a:t>
            </a:r>
            <a:r>
              <a:rPr lang="en-US" sz="1300" dirty="0" err="1">
                <a:latin typeface="Calibri" panose="020F0502020204030204" pitchFamily="34" charset="0"/>
                <a:ea typeface="Calibri" panose="020F0502020204030204" pitchFamily="34" charset="0"/>
                <a:cs typeface="Times New Roman" panose="02020603050405020304" pitchFamily="18" charset="0"/>
              </a:rPr>
              <a:t>Energocontract</a:t>
            </a:r>
            <a:r>
              <a:rPr lang="en-US" sz="1300" dirty="0">
                <a:latin typeface="Calibri" panose="020F0502020204030204" pitchFamily="34" charset="0"/>
                <a:ea typeface="Calibri" panose="020F0502020204030204" pitchFamily="34" charset="0"/>
                <a:cs typeface="Times New Roman" panose="02020603050405020304" pitchFamily="18" charset="0"/>
              </a:rPr>
              <a:t> ”, LLC“ Textile-Innovation ”, LLC Kitchen“ </a:t>
            </a:r>
            <a:r>
              <a:rPr lang="en-US" sz="1300" dirty="0" err="1">
                <a:latin typeface="Calibri" panose="020F0502020204030204" pitchFamily="34" charset="0"/>
                <a:ea typeface="Calibri" panose="020F0502020204030204" pitchFamily="34" charset="0"/>
                <a:cs typeface="Times New Roman" panose="02020603050405020304" pitchFamily="18" charset="0"/>
              </a:rPr>
              <a:t>Trivoli</a:t>
            </a:r>
            <a:r>
              <a:rPr lang="en-US" sz="1300" dirty="0">
                <a:latin typeface="Calibri" panose="020F0502020204030204" pitchFamily="34" charset="0"/>
                <a:ea typeface="Calibri" panose="020F0502020204030204" pitchFamily="34" charset="0"/>
                <a:cs typeface="Times New Roman" panose="02020603050405020304" pitchFamily="18" charset="0"/>
              </a:rPr>
              <a:t> ”, CJSC“ Medical Technologies Ltd ”.  The enterprises produce helicopters, spacesuits and life support systems for astronauts, ejected chairs, furniture, building materials, agricultural machines, trade equipment, special clothing for firemen, oil workers, geologists, polar explorers and miners, confectionery, soft drinks, deli meats, synthetic fabrics, yarn,  medical equipment, etc.</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On the basis of the </a:t>
            </a:r>
            <a:r>
              <a:rPr lang="en-US" sz="1300" dirty="0" err="1">
                <a:latin typeface="Calibri" panose="020F0502020204030204" pitchFamily="34" charset="0"/>
                <a:ea typeface="Calibri" panose="020F0502020204030204" pitchFamily="34" charset="0"/>
                <a:cs typeface="Times New Roman" panose="02020603050405020304" pitchFamily="18" charset="0"/>
              </a:rPr>
              <a:t>Lyubertsy</a:t>
            </a:r>
            <a:r>
              <a:rPr lang="en-US" sz="1300" dirty="0">
                <a:latin typeface="Calibri" panose="020F0502020204030204" pitchFamily="34" charset="0"/>
                <a:ea typeface="Calibri" panose="020F0502020204030204" pitchFamily="34" charset="0"/>
                <a:cs typeface="Times New Roman" panose="02020603050405020304" pitchFamily="18" charset="0"/>
              </a:rPr>
              <a:t> </a:t>
            </a:r>
            <a:r>
              <a:rPr lang="en-US" sz="1300" dirty="0" err="1">
                <a:latin typeface="Calibri" panose="020F0502020204030204" pitchFamily="34" charset="0"/>
                <a:ea typeface="Calibri" panose="020F0502020204030204" pitchFamily="34" charset="0"/>
                <a:cs typeface="Times New Roman" panose="02020603050405020304" pitchFamily="18" charset="0"/>
              </a:rPr>
              <a:t>Montazhavtomatika</a:t>
            </a:r>
            <a:r>
              <a:rPr lang="en-US" sz="1300" dirty="0">
                <a:latin typeface="Calibri" panose="020F0502020204030204" pitchFamily="34" charset="0"/>
                <a:ea typeface="Calibri" panose="020F0502020204030204" pitchFamily="34" charset="0"/>
                <a:cs typeface="Times New Roman" panose="02020603050405020304" pitchFamily="18" charset="0"/>
              </a:rPr>
              <a:t> plant, the </a:t>
            </a:r>
            <a:r>
              <a:rPr lang="en-US" sz="1300" dirty="0" err="1">
                <a:latin typeface="Calibri" panose="020F0502020204030204" pitchFamily="34" charset="0"/>
                <a:ea typeface="Calibri" panose="020F0502020204030204" pitchFamily="34" charset="0"/>
                <a:cs typeface="Times New Roman" panose="02020603050405020304" pitchFamily="18" charset="0"/>
              </a:rPr>
              <a:t>Lyubertsy</a:t>
            </a:r>
            <a:r>
              <a:rPr lang="en-US" sz="1300" dirty="0">
                <a:latin typeface="Calibri" panose="020F0502020204030204" pitchFamily="34" charset="0"/>
                <a:ea typeface="Calibri" panose="020F0502020204030204" pitchFamily="34" charset="0"/>
                <a:cs typeface="Times New Roman" panose="02020603050405020304" pitchFamily="18" charset="0"/>
              </a:rPr>
              <a:t> technology park was opened.</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A project for the construction of the Leader industrial park in </a:t>
            </a:r>
            <a:r>
              <a:rPr lang="en-US" sz="1300" dirty="0" err="1">
                <a:latin typeface="Calibri" panose="020F0502020204030204" pitchFamily="34" charset="0"/>
                <a:ea typeface="Calibri" panose="020F0502020204030204" pitchFamily="34" charset="0"/>
                <a:cs typeface="Times New Roman" panose="02020603050405020304" pitchFamily="18" charset="0"/>
              </a:rPr>
              <a:t>Malakhovka</a:t>
            </a:r>
            <a:r>
              <a:rPr lang="en-US" sz="1300" dirty="0">
                <a:latin typeface="Calibri" panose="020F0502020204030204" pitchFamily="34" charset="0"/>
                <a:ea typeface="Calibri" panose="020F0502020204030204" pitchFamily="34" charset="0"/>
                <a:cs typeface="Times New Roman" panose="02020603050405020304" pitchFamily="18" charset="0"/>
              </a:rPr>
              <a:t> has been implemented.  The first resident of the </a:t>
            </a:r>
            <a:r>
              <a:rPr lang="en-US" sz="1300" dirty="0" err="1">
                <a:latin typeface="Calibri" panose="020F0502020204030204" pitchFamily="34" charset="0"/>
                <a:ea typeface="Calibri" panose="020F0502020204030204" pitchFamily="34" charset="0"/>
                <a:cs typeface="Times New Roman" panose="02020603050405020304" pitchFamily="18" charset="0"/>
              </a:rPr>
              <a:t>technopark</a:t>
            </a:r>
            <a:r>
              <a:rPr lang="en-US" sz="1300" dirty="0">
                <a:latin typeface="Calibri" panose="020F0502020204030204" pitchFamily="34" charset="0"/>
                <a:ea typeface="Calibri" panose="020F0502020204030204" pitchFamily="34" charset="0"/>
                <a:cs typeface="Times New Roman" panose="02020603050405020304" pitchFamily="18" charset="0"/>
              </a:rPr>
              <a:t> was General Electric, which transferred its production from Moscow to us.  The opening ceremony of the </a:t>
            </a:r>
            <a:r>
              <a:rPr lang="en-US" sz="1300" dirty="0" err="1">
                <a:latin typeface="Calibri" panose="020F0502020204030204" pitchFamily="34" charset="0"/>
                <a:ea typeface="Calibri" panose="020F0502020204030204" pitchFamily="34" charset="0"/>
                <a:cs typeface="Times New Roman" panose="02020603050405020304" pitchFamily="18" charset="0"/>
              </a:rPr>
              <a:t>technopark</a:t>
            </a:r>
            <a:r>
              <a:rPr lang="en-US" sz="1300" dirty="0">
                <a:latin typeface="Calibri" panose="020F0502020204030204" pitchFamily="34" charset="0"/>
                <a:ea typeface="Calibri" panose="020F0502020204030204" pitchFamily="34" charset="0"/>
                <a:cs typeface="Times New Roman" panose="02020603050405020304" pitchFamily="18" charset="0"/>
              </a:rPr>
              <a:t> was attended by the Governor of the Moscow Region </a:t>
            </a:r>
            <a:r>
              <a:rPr lang="en-US" sz="1300" dirty="0" err="1">
                <a:latin typeface="Calibri" panose="020F0502020204030204" pitchFamily="34" charset="0"/>
                <a:ea typeface="Calibri" panose="020F0502020204030204" pitchFamily="34" charset="0"/>
                <a:cs typeface="Times New Roman" panose="02020603050405020304" pitchFamily="18" charset="0"/>
              </a:rPr>
              <a:t>A.Yu</a:t>
            </a:r>
            <a:r>
              <a:rPr lang="en-US" sz="1300" dirty="0">
                <a:latin typeface="Calibri" panose="020F0502020204030204" pitchFamily="34" charset="0"/>
                <a:ea typeface="Calibri" panose="020F0502020204030204" pitchFamily="34" charset="0"/>
                <a:cs typeface="Times New Roman" panose="02020603050405020304" pitchFamily="18" charset="0"/>
              </a:rPr>
              <a:t>.  </a:t>
            </a:r>
            <a:r>
              <a:rPr lang="en-US" sz="1300" dirty="0" err="1">
                <a:latin typeface="Calibri" panose="020F0502020204030204" pitchFamily="34" charset="0"/>
                <a:ea typeface="Calibri" panose="020F0502020204030204" pitchFamily="34" charset="0"/>
                <a:cs typeface="Times New Roman" panose="02020603050405020304" pitchFamily="18" charset="0"/>
              </a:rPr>
              <a:t>Vorobyov</a:t>
            </a:r>
            <a:r>
              <a:rPr lang="en-US" sz="1300" dirty="0">
                <a:latin typeface="Calibri" panose="020F0502020204030204" pitchFamily="34" charset="0"/>
                <a:ea typeface="Calibri" panose="020F0502020204030204" pitchFamily="34" charset="0"/>
                <a:cs typeface="Times New Roman" panose="02020603050405020304" pitchFamily="18" charset="0"/>
              </a:rPr>
              <a:t>.  The plant produces resuscitation systems for carrying premature babies, computer </a:t>
            </a:r>
            <a:r>
              <a:rPr lang="en-US" sz="1300" dirty="0" err="1">
                <a:latin typeface="Calibri" panose="020F0502020204030204" pitchFamily="34" charset="0"/>
                <a:ea typeface="Calibri" panose="020F0502020204030204" pitchFamily="34" charset="0"/>
                <a:cs typeface="Times New Roman" panose="02020603050405020304" pitchFamily="18" charset="0"/>
              </a:rPr>
              <a:t>tomographs</a:t>
            </a:r>
            <a:r>
              <a:rPr lang="en-US" sz="1300" dirty="0">
                <a:latin typeface="Calibri" panose="020F0502020204030204" pitchFamily="34" charset="0"/>
                <a:ea typeface="Calibri" panose="020F0502020204030204" pitchFamily="34" charset="0"/>
                <a:cs typeface="Times New Roman" panose="02020603050405020304" pitchFamily="18" charset="0"/>
              </a:rPr>
              <a:t>, and ultrasounds.  The territory of the scientific and production complex of Medical Technologies Ltd CJSC is an industrial park, which should practically become the center of modern high-tech innovative enterprises engaged in the development and production of diagnostic medical equipment with a high degree of visualization.  It is planned to prepare specialized research and testing laboratories, a scientific and technical center, X-ray-proof boxes, and a center for the collective use of equipment.  Creation of conditions for modeling and building the entire chain from an idea and a prototype to small-scale and serial production of high-tech diagnostic medical equipment.  The created cluster will turn into a serious tool for implementing the plans of the Government of the Russian Federation on import substitution in the field of the medical industry.</a:t>
            </a:r>
            <a:endParaRPr lang="ru-RU"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52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948" y="260648"/>
            <a:ext cx="8732103" cy="4437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Arial" pitchFamily="34" charset="0"/>
                <a:cs typeface="Arial" pitchFamily="34" charset="0"/>
              </a:rPr>
              <a:t>Industrial companies of the urban district of </a:t>
            </a:r>
            <a:r>
              <a:rPr lang="en-US" b="1" dirty="0" err="1">
                <a:latin typeface="Arial" pitchFamily="34" charset="0"/>
                <a:cs typeface="Arial" pitchFamily="34" charset="0"/>
              </a:rPr>
              <a:t>Lyuberts</a:t>
            </a:r>
            <a:endParaRPr lang="ru-RU" i="1" dirty="0">
              <a:latin typeface="Arial" pitchFamily="34" charset="0"/>
              <a:cs typeface="Arial" pitchFamily="34" charset="0"/>
            </a:endParaRPr>
          </a:p>
        </p:txBody>
      </p:sp>
      <p:sp>
        <p:nvSpPr>
          <p:cNvPr id="4" name="Прямоугольник 3"/>
          <p:cNvSpPr/>
          <p:nvPr/>
        </p:nvSpPr>
        <p:spPr>
          <a:xfrm>
            <a:off x="395535" y="836712"/>
            <a:ext cx="8352928" cy="491012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gn="just">
              <a:lnSpc>
                <a:spcPct val="115000"/>
              </a:lnSpc>
              <a:spcAft>
                <a:spcPts val="0"/>
              </a:spcAft>
              <a:buFont typeface="Wingdings" panose="05000000000000000000" pitchFamily="2" charset="2"/>
              <a:buChar char=""/>
            </a:pPr>
            <a:r>
              <a:rPr lang="en-US" sz="1300" dirty="0" err="1">
                <a:latin typeface="Calibri" panose="020F0502020204030204" pitchFamily="34" charset="0"/>
                <a:ea typeface="Calibri" panose="020F0502020204030204" pitchFamily="34" charset="0"/>
                <a:cs typeface="Times New Roman" panose="02020603050405020304" pitchFamily="18" charset="0"/>
              </a:rPr>
              <a:t>Tomilino</a:t>
            </a:r>
            <a:r>
              <a:rPr lang="en-US" sz="1300" dirty="0">
                <a:latin typeface="Calibri" panose="020F0502020204030204" pitchFamily="34" charset="0"/>
                <a:ea typeface="Calibri" panose="020F0502020204030204" pitchFamily="34" charset="0"/>
                <a:cs typeface="Times New Roman" panose="02020603050405020304" pitchFamily="18" charset="0"/>
              </a:rPr>
              <a:t> LLC (technological complex) operates in the district, the first large-scale project in Russia, combining a logistics center, a warehouse terminal and an industrial site with developed infrastructure.</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Of great importance for the economy of the region is the construction of the engineering and technical center of CJSC Russian Helicopters, which will combine the scientific and production potentials of the Moscow Helicopter Plant named after  Mile and the </a:t>
            </a:r>
            <a:r>
              <a:rPr lang="en-US" sz="1300" dirty="0" err="1">
                <a:latin typeface="Calibri" panose="020F0502020204030204" pitchFamily="34" charset="0"/>
                <a:ea typeface="Calibri" panose="020F0502020204030204" pitchFamily="34" charset="0"/>
                <a:cs typeface="Times New Roman" panose="02020603050405020304" pitchFamily="18" charset="0"/>
              </a:rPr>
              <a:t>Kamov</a:t>
            </a:r>
            <a:r>
              <a:rPr lang="en-US" sz="1300" dirty="0">
                <a:latin typeface="Calibri" panose="020F0502020204030204" pitchFamily="34" charset="0"/>
                <a:ea typeface="Calibri" panose="020F0502020204030204" pitchFamily="34" charset="0"/>
                <a:cs typeface="Times New Roman" panose="02020603050405020304" pitchFamily="18" charset="0"/>
              </a:rPr>
              <a:t> Center CJSC company will create about 3 thousand new jobs and attract investment in the regional economy.</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The constructed Russian-Italian </a:t>
            </a:r>
            <a:r>
              <a:rPr lang="en-US" sz="1300" dirty="0" err="1">
                <a:latin typeface="Calibri" panose="020F0502020204030204" pitchFamily="34" charset="0"/>
                <a:ea typeface="Calibri" panose="020F0502020204030204" pitchFamily="34" charset="0"/>
                <a:cs typeface="Times New Roman" panose="02020603050405020304" pitchFamily="18" charset="0"/>
              </a:rPr>
              <a:t>Helivert</a:t>
            </a:r>
            <a:r>
              <a:rPr lang="en-US" sz="1300" dirty="0">
                <a:latin typeface="Calibri" panose="020F0502020204030204" pitchFamily="34" charset="0"/>
                <a:ea typeface="Calibri" panose="020F0502020204030204" pitchFamily="34" charset="0"/>
                <a:cs typeface="Times New Roman" panose="02020603050405020304" pitchFamily="18" charset="0"/>
              </a:rPr>
              <a:t> plant, part of the Helicopters of Russia holding, has one of the most modern production complexes in Russia, where the most advanced technologies have been introduced.  Along with the serial production of helicopters, in the middle of this year, a service center for their maintenance will begin its work.</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The production of innovative products is also carried out by CJSC NPP Zvezda named after  Academician G.I.  </a:t>
            </a:r>
            <a:r>
              <a:rPr lang="en-US" sz="1300" dirty="0" err="1">
                <a:latin typeface="Calibri" panose="020F0502020204030204" pitchFamily="34" charset="0"/>
                <a:ea typeface="Calibri" panose="020F0502020204030204" pitchFamily="34" charset="0"/>
                <a:cs typeface="Times New Roman" panose="02020603050405020304" pitchFamily="18" charset="0"/>
              </a:rPr>
              <a:t>Severin</a:t>
            </a:r>
            <a:r>
              <a:rPr lang="en-US" sz="1300" dirty="0">
                <a:latin typeface="Calibri" panose="020F0502020204030204" pitchFamily="34" charset="0"/>
                <a:ea typeface="Calibri" panose="020F0502020204030204" pitchFamily="34" charset="0"/>
                <a:cs typeface="Times New Roman" panose="02020603050405020304" pitchFamily="18" charset="0"/>
              </a:rPr>
              <a:t>.  Among the latest achievements of the team are safety helmets with target designation and indication systems at the level of the best foreign developments.  To save the pilots of light-engine aircraft, an ultralight compressed air system that has no analogues in the world has been created.</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A radical reconstruction and comprehensive modernization of the </a:t>
            </a:r>
            <a:r>
              <a:rPr lang="en-US" sz="1300" dirty="0" err="1">
                <a:latin typeface="Calibri" panose="020F0502020204030204" pitchFamily="34" charset="0"/>
                <a:ea typeface="Calibri" panose="020F0502020204030204" pitchFamily="34" charset="0"/>
                <a:cs typeface="Times New Roman" panose="02020603050405020304" pitchFamily="18" charset="0"/>
              </a:rPr>
              <a:t>Lyubertsy</a:t>
            </a:r>
            <a:r>
              <a:rPr lang="en-US" sz="1300" dirty="0">
                <a:latin typeface="Calibri" panose="020F0502020204030204" pitchFamily="34" charset="0"/>
                <a:ea typeface="Calibri" panose="020F0502020204030204" pitchFamily="34" charset="0"/>
                <a:cs typeface="Times New Roman" panose="02020603050405020304" pitchFamily="18" charset="0"/>
              </a:rPr>
              <a:t> </a:t>
            </a:r>
            <a:r>
              <a:rPr lang="en-US" sz="1300" dirty="0" err="1">
                <a:latin typeface="Calibri" panose="020F0502020204030204" pitchFamily="34" charset="0"/>
                <a:ea typeface="Calibri" panose="020F0502020204030204" pitchFamily="34" charset="0"/>
                <a:cs typeface="Times New Roman" panose="02020603050405020304" pitchFamily="18" charset="0"/>
              </a:rPr>
              <a:t>Montazhavtomatika</a:t>
            </a:r>
            <a:r>
              <a:rPr lang="en-US" sz="1300" dirty="0">
                <a:latin typeface="Calibri" panose="020F0502020204030204" pitchFamily="34" charset="0"/>
                <a:ea typeface="Calibri" panose="020F0502020204030204" pitchFamily="34" charset="0"/>
                <a:cs typeface="Times New Roman" panose="02020603050405020304" pitchFamily="18" charset="0"/>
              </a:rPr>
              <a:t> Plant is underway, followed by its conversion to the release of new high-tech innovative products.  After the enterprise reaches full capacity, more than a thousand people will work here.</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One of the largest advertising and production companies in Moscow and the Moscow Region, </a:t>
            </a:r>
            <a:r>
              <a:rPr lang="en-US" sz="1300" dirty="0" err="1">
                <a:latin typeface="Calibri" panose="020F0502020204030204" pitchFamily="34" charset="0"/>
                <a:ea typeface="Calibri" panose="020F0502020204030204" pitchFamily="34" charset="0"/>
                <a:cs typeface="Times New Roman" panose="02020603050405020304" pitchFamily="18" charset="0"/>
              </a:rPr>
              <a:t>LaserStil</a:t>
            </a:r>
            <a:r>
              <a:rPr lang="en-US" sz="1300" dirty="0">
                <a:latin typeface="Calibri" panose="020F0502020204030204" pitchFamily="34" charset="0"/>
                <a:ea typeface="Calibri" panose="020F0502020204030204" pitchFamily="34" charset="0"/>
                <a:cs typeface="Times New Roman" panose="02020603050405020304" pitchFamily="18" charset="0"/>
              </a:rPr>
              <a:t> launched production of promotional products in the village of </a:t>
            </a:r>
            <a:r>
              <a:rPr lang="en-US" sz="1300" dirty="0" err="1">
                <a:latin typeface="Calibri" panose="020F0502020204030204" pitchFamily="34" charset="0"/>
                <a:ea typeface="Calibri" panose="020F0502020204030204" pitchFamily="34" charset="0"/>
                <a:cs typeface="Times New Roman" panose="02020603050405020304" pitchFamily="18" charset="0"/>
              </a:rPr>
              <a:t>Mashkovo</a:t>
            </a:r>
            <a:r>
              <a:rPr lang="en-US" sz="13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Confectionery company "Flight" has opened a new production hall in </a:t>
            </a:r>
            <a:r>
              <a:rPr lang="en-US" sz="1300" dirty="0" err="1">
                <a:latin typeface="Calibri" panose="020F0502020204030204" pitchFamily="34" charset="0"/>
                <a:ea typeface="Calibri" panose="020F0502020204030204" pitchFamily="34" charset="0"/>
                <a:cs typeface="Times New Roman" panose="02020603050405020304" pitchFamily="18" charset="0"/>
              </a:rPr>
              <a:t>Lyubertsy</a:t>
            </a:r>
            <a:r>
              <a:rPr lang="en-US" sz="13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
            </a:pPr>
            <a:r>
              <a:rPr lang="en-US" sz="1300" dirty="0">
                <a:latin typeface="Calibri" panose="020F0502020204030204" pitchFamily="34" charset="0"/>
                <a:ea typeface="Calibri" panose="020F0502020204030204" pitchFamily="34" charset="0"/>
                <a:cs typeface="Times New Roman" panose="02020603050405020304" pitchFamily="18" charset="0"/>
              </a:rPr>
              <a:t> The modernization and technical re-equipment of production began at the </a:t>
            </a:r>
            <a:r>
              <a:rPr lang="en-US" sz="1300" dirty="0" err="1">
                <a:latin typeface="Calibri" panose="020F0502020204030204" pitchFamily="34" charset="0"/>
                <a:ea typeface="Calibri" panose="020F0502020204030204" pitchFamily="34" charset="0"/>
                <a:cs typeface="Times New Roman" panose="02020603050405020304" pitchFamily="18" charset="0"/>
              </a:rPr>
              <a:t>Pechorsky</a:t>
            </a:r>
            <a:r>
              <a:rPr lang="en-US" sz="1300" dirty="0">
                <a:latin typeface="Calibri" panose="020F0502020204030204" pitchFamily="34" charset="0"/>
                <a:ea typeface="Calibri" panose="020F0502020204030204" pitchFamily="34" charset="0"/>
                <a:cs typeface="Times New Roman" panose="02020603050405020304" pitchFamily="18" charset="0"/>
              </a:rPr>
              <a:t> Textile enterprise in </a:t>
            </a:r>
            <a:r>
              <a:rPr lang="en-US" sz="1300" dirty="0" err="1">
                <a:latin typeface="Calibri" panose="020F0502020204030204" pitchFamily="34" charset="0"/>
                <a:ea typeface="Calibri" panose="020F0502020204030204" pitchFamily="34" charset="0"/>
                <a:cs typeface="Times New Roman" panose="02020603050405020304" pitchFamily="18" charset="0"/>
              </a:rPr>
              <a:t>Tomilino</a:t>
            </a:r>
            <a:r>
              <a:rPr lang="en-US" sz="1300" dirty="0">
                <a:latin typeface="Calibri" panose="020F0502020204030204" pitchFamily="34" charset="0"/>
                <a:ea typeface="Calibri" panose="020F0502020204030204" pitchFamily="34" charset="0"/>
                <a:cs typeface="Times New Roman" panose="02020603050405020304" pitchFamily="18" charset="0"/>
              </a:rPr>
              <a:t>.</a:t>
            </a:r>
            <a:endParaRPr lang="ru-RU"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940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09DDDB4C-05BC-48B8-8D56-236A55E15DA5}"/>
              </a:ext>
            </a:extLst>
          </p:cNvPr>
          <p:cNvSpPr/>
          <p:nvPr/>
        </p:nvSpPr>
        <p:spPr>
          <a:xfrm>
            <a:off x="178222" y="705201"/>
            <a:ext cx="873125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Indicators</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 xmlns:a16="http://schemas.microsoft.com/office/drawing/2014/main" id="{0BE24FFC-0133-4A96-A769-05D532EC5137}"/>
              </a:ext>
            </a:extLst>
          </p:cNvPr>
          <p:cNvSpPr/>
          <p:nvPr/>
        </p:nvSpPr>
        <p:spPr>
          <a:xfrm>
            <a:off x="142537" y="5134547"/>
            <a:ext cx="8291167" cy="369332"/>
          </a:xfrm>
          <a:prstGeom prst="rect">
            <a:avLst/>
          </a:prstGeom>
        </p:spPr>
        <p:txBody>
          <a:bodyPr wrap="square">
            <a:spAutoFit/>
          </a:bodyPr>
          <a:lstStyle/>
          <a:p>
            <a:pPr algn="ct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 xmlns:a16="http://schemas.microsoft.com/office/drawing/2014/main" id="{8BD1E42B-C1A3-4CAD-A795-5721F67A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3" y="1366270"/>
            <a:ext cx="4759152" cy="4006945"/>
          </a:xfrm>
          <a:prstGeom prst="rect">
            <a:avLst/>
          </a:prstGeom>
        </p:spPr>
      </p:pic>
      <p:sp>
        <p:nvSpPr>
          <p:cNvPr id="13" name="Выноска: линия 12">
            <a:extLst>
              <a:ext uri="{FF2B5EF4-FFF2-40B4-BE49-F238E27FC236}">
                <a16:creationId xmlns="" xmlns:a16="http://schemas.microsoft.com/office/drawing/2014/main" id="{BE55D42B-3043-4ACD-B608-DCAD4D450178}"/>
              </a:ext>
            </a:extLst>
          </p:cNvPr>
          <p:cNvSpPr/>
          <p:nvPr/>
        </p:nvSpPr>
        <p:spPr>
          <a:xfrm>
            <a:off x="3239812" y="2210475"/>
            <a:ext cx="949970" cy="253384"/>
          </a:xfrm>
          <a:prstGeom prst="borderCallout1">
            <a:avLst>
              <a:gd name="adj1" fmla="val 103616"/>
              <a:gd name="adj2" fmla="val 845"/>
              <a:gd name="adj3" fmla="val 324135"/>
              <a:gd name="adj4" fmla="val -44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t>Lyubertsy</a:t>
            </a:r>
            <a:endParaRPr lang="ru-RU" sz="1350" dirty="0"/>
          </a:p>
        </p:txBody>
      </p:sp>
      <p:sp>
        <p:nvSpPr>
          <p:cNvPr id="2" name="4-конечная звезда 1"/>
          <p:cNvSpPr/>
          <p:nvPr/>
        </p:nvSpPr>
        <p:spPr>
          <a:xfrm>
            <a:off x="2711643" y="2990808"/>
            <a:ext cx="133674" cy="129635"/>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Прямоугольник 6">
            <a:extLst>
              <a:ext uri="{FF2B5EF4-FFF2-40B4-BE49-F238E27FC236}">
                <a16:creationId xmlns="" xmlns:a16="http://schemas.microsoft.com/office/drawing/2014/main" id="{EDA06800-4183-475A-A33C-5E130B7C5C3B}"/>
              </a:ext>
            </a:extLst>
          </p:cNvPr>
          <p:cNvSpPr/>
          <p:nvPr/>
        </p:nvSpPr>
        <p:spPr>
          <a:xfrm>
            <a:off x="4594067" y="2210475"/>
            <a:ext cx="4637315" cy="2585323"/>
          </a:xfrm>
          <a:prstGeom prst="rect">
            <a:avLst/>
          </a:prstGeom>
        </p:spPr>
        <p:txBody>
          <a:bodyPr wrap="square">
            <a:spAutoFit/>
          </a:bodyPr>
          <a:lstStyle/>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The total area of ​​the district is </a:t>
            </a:r>
            <a:r>
              <a:rPr lang="en-US" b="1" dirty="0">
                <a:solidFill>
                  <a:schemeClr val="accent1">
                    <a:lumMod val="50000"/>
                  </a:schemeClr>
                </a:solidFill>
                <a:latin typeface="Times New Roman" panose="02020603050405020304" pitchFamily="18" charset="0"/>
                <a:cs typeface="Times New Roman" panose="02020603050405020304" pitchFamily="18" charset="0"/>
              </a:rPr>
              <a:t>12,205</a:t>
            </a:r>
            <a:r>
              <a:rPr lang="en-US" dirty="0">
                <a:solidFill>
                  <a:schemeClr val="accent1">
                    <a:lumMod val="50000"/>
                  </a:schemeClr>
                </a:solidFill>
                <a:latin typeface="Times New Roman" panose="02020603050405020304" pitchFamily="18" charset="0"/>
                <a:cs typeface="Times New Roman" panose="02020603050405020304" pitchFamily="18" charset="0"/>
              </a:rPr>
              <a:t> ha</a:t>
            </a:r>
          </a:p>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 Land settlements (40%).</a:t>
            </a:r>
          </a:p>
          <a:p>
            <a:pPr algn="just"/>
            <a:endParaRPr lang="en-US"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 Population 318.3 thousand</a:t>
            </a:r>
          </a:p>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 Population Density </a:t>
            </a:r>
            <a:r>
              <a:rPr lang="en-US" b="1" dirty="0">
                <a:solidFill>
                  <a:schemeClr val="accent1">
                    <a:lumMod val="50000"/>
                  </a:schemeClr>
                </a:solidFill>
                <a:latin typeface="Times New Roman" panose="02020603050405020304" pitchFamily="18" charset="0"/>
                <a:cs typeface="Times New Roman" panose="02020603050405020304" pitchFamily="18" charset="0"/>
              </a:rPr>
              <a:t>2,571.52</a:t>
            </a:r>
            <a:r>
              <a:rPr lang="en-US" dirty="0">
                <a:solidFill>
                  <a:schemeClr val="accent1">
                    <a:lumMod val="50000"/>
                  </a:schemeClr>
                </a:solidFill>
                <a:latin typeface="Times New Roman" panose="02020603050405020304" pitchFamily="18" charset="0"/>
                <a:cs typeface="Times New Roman" panose="02020603050405020304" pitchFamily="18" charset="0"/>
              </a:rPr>
              <a:t> people / km²</a:t>
            </a:r>
          </a:p>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 </a:t>
            </a:r>
          </a:p>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 There are more than </a:t>
            </a:r>
            <a:r>
              <a:rPr lang="en-US" b="1" dirty="0">
                <a:solidFill>
                  <a:schemeClr val="accent1">
                    <a:lumMod val="50000"/>
                  </a:schemeClr>
                </a:solidFill>
                <a:latin typeface="Times New Roman" panose="02020603050405020304" pitchFamily="18" charset="0"/>
                <a:cs typeface="Times New Roman" panose="02020603050405020304" pitchFamily="18" charset="0"/>
              </a:rPr>
              <a:t>14 thousand </a:t>
            </a:r>
            <a:r>
              <a:rPr lang="en-US" dirty="0">
                <a:solidFill>
                  <a:schemeClr val="accent1">
                    <a:lumMod val="50000"/>
                  </a:schemeClr>
                </a:solidFill>
                <a:latin typeface="Times New Roman" panose="02020603050405020304" pitchFamily="18" charset="0"/>
                <a:cs typeface="Times New Roman" panose="02020603050405020304" pitchFamily="18" charset="0"/>
              </a:rPr>
              <a:t>subjects of small and medium business.</a:t>
            </a:r>
          </a:p>
          <a:p>
            <a:pPr algn="just"/>
            <a:r>
              <a:rPr lang="en-US" dirty="0">
                <a:solidFill>
                  <a:schemeClr val="accent1">
                    <a:lumMod val="50000"/>
                  </a:schemeClr>
                </a:solidFill>
                <a:latin typeface="Times New Roman" panose="02020603050405020304" pitchFamily="18" charset="0"/>
                <a:cs typeface="Times New Roman" panose="02020603050405020304" pitchFamily="18" charset="0"/>
              </a:rPr>
              <a:t> Large and medium enterprises </a:t>
            </a:r>
            <a:r>
              <a:rPr lang="en-US" b="1" dirty="0">
                <a:solidFill>
                  <a:schemeClr val="accent1">
                    <a:lumMod val="50000"/>
                  </a:schemeClr>
                </a:solidFill>
                <a:latin typeface="Times New Roman" panose="02020603050405020304" pitchFamily="18" charset="0"/>
                <a:cs typeface="Times New Roman" panose="02020603050405020304" pitchFamily="18" charset="0"/>
              </a:rPr>
              <a:t>100</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82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3140968"/>
            <a:ext cx="3096344" cy="850106"/>
          </a:xfrm>
        </p:spPr>
        <p:txBody>
          <a:bodyPr>
            <a:normAutofit/>
          </a:bodyPr>
          <a:lstStyle/>
          <a:p>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2051720" y="260648"/>
            <a:ext cx="5112568"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accent1">
                    <a:lumMod val="50000"/>
                  </a:schemeClr>
                </a:solidFill>
                <a:latin typeface="+mn-lt"/>
                <a:cs typeface="Arial" panose="020B0604020202020204" pitchFamily="34" charset="0"/>
              </a:rPr>
              <a:t>Industrial enterprises</a:t>
            </a:r>
            <a:endParaRPr lang="ru-RU" sz="2400" b="1" dirty="0">
              <a:solidFill>
                <a:schemeClr val="accent1">
                  <a:lumMod val="50000"/>
                </a:schemeClr>
              </a:solidFill>
              <a:latin typeface="+mn-lt"/>
              <a:cs typeface="Arial" panose="020B0604020202020204" pitchFamily="34" charset="0"/>
            </a:endParaRPr>
          </a:p>
        </p:txBody>
      </p:sp>
      <p:graphicFrame>
        <p:nvGraphicFramePr>
          <p:cNvPr id="11" name="Схема 10"/>
          <p:cNvGraphicFramePr/>
          <p:nvPr>
            <p:extLst/>
          </p:nvPr>
        </p:nvGraphicFramePr>
        <p:xfrm>
          <a:off x="683568" y="980728"/>
          <a:ext cx="7848872" cy="5481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89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a:xfrm>
            <a:off x="5576200" y="2996952"/>
            <a:ext cx="19481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000" b="1" dirty="0" smtClean="0">
              <a:solidFill>
                <a:schemeClr val="tx1">
                  <a:lumMod val="85000"/>
                  <a:lumOff val="15000"/>
                </a:schemeClr>
              </a:solidFill>
              <a:latin typeface="+mn-lt"/>
              <a:cs typeface="Arial" panose="020B0604020202020204" pitchFamily="34" charset="0"/>
            </a:endParaRPr>
          </a:p>
        </p:txBody>
      </p:sp>
      <p:sp>
        <p:nvSpPr>
          <p:cNvPr id="13" name="Заголовок 1"/>
          <p:cNvSpPr txBox="1">
            <a:spLocks/>
          </p:cNvSpPr>
          <p:nvPr/>
        </p:nvSpPr>
        <p:spPr>
          <a:xfrm>
            <a:off x="313290" y="2124682"/>
            <a:ext cx="3887317" cy="17363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a:latin typeface="Calibri" panose="020F0502020204030204" pitchFamily="34" charset="0"/>
                <a:ea typeface="Calibri" panose="020F0502020204030204" pitchFamily="34" charset="0"/>
                <a:cs typeface="Times New Roman" panose="02020603050405020304" pitchFamily="18" charset="0"/>
              </a:rPr>
              <a:t>CJSC </a:t>
            </a:r>
            <a:r>
              <a:rPr lang="en-US" sz="1200" b="1" dirty="0" smtClean="0">
                <a:solidFill>
                  <a:schemeClr val="tx1">
                    <a:lumMod val="85000"/>
                    <a:lumOff val="15000"/>
                  </a:schemeClr>
                </a:solidFill>
                <a:latin typeface="+mn-lt"/>
                <a:cs typeface="Arial" panose="020B0604020202020204" pitchFamily="34" charset="0"/>
              </a:rPr>
              <a:t>Moscow </a:t>
            </a:r>
            <a:r>
              <a:rPr lang="en-US" sz="1200" b="1" dirty="0">
                <a:solidFill>
                  <a:schemeClr val="tx1">
                    <a:lumMod val="85000"/>
                    <a:lumOff val="15000"/>
                  </a:schemeClr>
                </a:solidFill>
                <a:latin typeface="+mn-lt"/>
                <a:cs typeface="Arial" panose="020B0604020202020204" pitchFamily="34" charset="0"/>
              </a:rPr>
              <a:t>Helicopter Plant.  M. L. Mil.  </a:t>
            </a:r>
            <a:r>
              <a:rPr lang="en-US" sz="1200" dirty="0">
                <a:solidFill>
                  <a:schemeClr val="tx1">
                    <a:lumMod val="85000"/>
                    <a:lumOff val="15000"/>
                  </a:schemeClr>
                </a:solidFill>
                <a:latin typeface="+mn-lt"/>
                <a:cs typeface="Arial" panose="020B0604020202020204" pitchFamily="34" charset="0"/>
              </a:rPr>
              <a:t>The plant is engaged in experimental design and research work, design, construction and testing of prototypes of helicopters.  It is an important link in the industry association Russian Helicopters.</a:t>
            </a:r>
            <a:endParaRPr lang="ru-RU" sz="1200" dirty="0" smtClean="0">
              <a:solidFill>
                <a:schemeClr val="tx1">
                  <a:lumMod val="85000"/>
                  <a:lumOff val="15000"/>
                </a:schemeClr>
              </a:solidFill>
              <a:latin typeface="+mn-lt"/>
              <a:cs typeface="Arial" panose="020B0604020202020204" pitchFamily="34" charset="0"/>
            </a:endParaRPr>
          </a:p>
        </p:txBody>
      </p:sp>
      <p:sp>
        <p:nvSpPr>
          <p:cNvPr id="14" name="Заголовок 1"/>
          <p:cNvSpPr txBox="1">
            <a:spLocks/>
          </p:cNvSpPr>
          <p:nvPr/>
        </p:nvSpPr>
        <p:spPr>
          <a:xfrm>
            <a:off x="337085" y="5085184"/>
            <a:ext cx="3863522" cy="15213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a:latin typeface="Calibri" panose="020F0502020204030204" pitchFamily="34" charset="0"/>
                <a:ea typeface="Calibri" panose="020F0502020204030204" pitchFamily="34" charset="0"/>
                <a:cs typeface="Times New Roman" panose="02020603050405020304" pitchFamily="18" charset="0"/>
              </a:rPr>
              <a:t>CJSC Research and Production Enterprise Zvezda named after  G. I. </a:t>
            </a:r>
            <a:r>
              <a:rPr lang="en-US" sz="1200" b="1" dirty="0" err="1">
                <a:latin typeface="Calibri" panose="020F0502020204030204" pitchFamily="34" charset="0"/>
                <a:ea typeface="Calibri" panose="020F0502020204030204" pitchFamily="34" charset="0"/>
                <a:cs typeface="Times New Roman" panose="02020603050405020304" pitchFamily="18" charset="0"/>
              </a:rPr>
              <a:t>Severin</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The leading enterprise in Russia in the field of creating and manufacturing individual life support systems for pilots and astronauts, rescue crews and passengers in case of aircraft accidents, in-flight refueling systems for aircraft.</a:t>
            </a:r>
            <a:endParaRPr lang="ru-RU" sz="1200" dirty="0" smtClean="0">
              <a:solidFill>
                <a:schemeClr val="tx1">
                  <a:lumMod val="85000"/>
                  <a:lumOff val="15000"/>
                </a:schemeClr>
              </a:solidFill>
              <a:latin typeface="+mn-lt"/>
              <a:cs typeface="Arial" panose="020B0604020202020204" pitchFamily="34" charset="0"/>
            </a:endParaRPr>
          </a:p>
          <a:p>
            <a:pPr algn="just"/>
            <a:endParaRPr lang="ru-RU" sz="1200" dirty="0">
              <a:solidFill>
                <a:schemeClr val="tx1">
                  <a:lumMod val="85000"/>
                  <a:lumOff val="15000"/>
                </a:schemeClr>
              </a:solidFill>
              <a:latin typeface="+mn-lt"/>
              <a:cs typeface="Arial" panose="020B0604020202020204" pitchFamily="34" charset="0"/>
            </a:endParaRPr>
          </a:p>
          <a:p>
            <a:pPr algn="just"/>
            <a:endParaRPr lang="ru-RU" sz="1200" dirty="0">
              <a:solidFill>
                <a:schemeClr val="tx1">
                  <a:lumMod val="85000"/>
                  <a:lumOff val="15000"/>
                </a:schemeClr>
              </a:solidFill>
              <a:latin typeface="+mn-lt"/>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24" y="1461471"/>
            <a:ext cx="2832119" cy="802434"/>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281" y="1903192"/>
            <a:ext cx="2413664" cy="1594024"/>
          </a:xfrm>
          <a:prstGeom prst="rect">
            <a:avLst/>
          </a:prstGeom>
          <a:ln>
            <a:noFill/>
          </a:ln>
          <a:effectLst>
            <a:softEdge rad="112500"/>
          </a:effectLst>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843" y="1924986"/>
            <a:ext cx="2335862" cy="1558020"/>
          </a:xfrm>
          <a:prstGeom prst="rect">
            <a:avLst/>
          </a:prstGeom>
          <a:ln>
            <a:noFill/>
          </a:ln>
          <a:effectLst>
            <a:softEdge rad="112500"/>
          </a:effectLst>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607" y="3975882"/>
            <a:ext cx="2806637" cy="630770"/>
          </a:xfrm>
          <a:prstGeom prst="rect">
            <a:avLst/>
          </a:prstGeom>
        </p:spPr>
      </p:pic>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2605" y="4539952"/>
            <a:ext cx="2303748" cy="1535832"/>
          </a:xfrm>
          <a:prstGeom prst="rect">
            <a:avLst/>
          </a:prstGeom>
          <a:ln>
            <a:noFill/>
          </a:ln>
          <a:effectLst>
            <a:softEdge rad="112500"/>
          </a:effectLst>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6353" y="4529274"/>
            <a:ext cx="2249456" cy="1497294"/>
          </a:xfrm>
          <a:prstGeom prst="rect">
            <a:avLst/>
          </a:prstGeom>
          <a:ln>
            <a:noFill/>
          </a:ln>
          <a:effectLst>
            <a:softEdge rad="112500"/>
          </a:effectLst>
        </p:spPr>
      </p:pic>
      <p:sp>
        <p:nvSpPr>
          <p:cNvPr id="20" name="Rectangle 3"/>
          <p:cNvSpPr txBox="1">
            <a:spLocks noChangeArrowheads="1"/>
          </p:cNvSpPr>
          <p:nvPr/>
        </p:nvSpPr>
        <p:spPr>
          <a:xfrm>
            <a:off x="1748517" y="370717"/>
            <a:ext cx="7264188" cy="61667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2060"/>
                </a:solidFill>
                <a:latin typeface="Tahoma" pitchFamily="34" charset="0"/>
                <a:ea typeface="Tahoma" pitchFamily="34" charset="0"/>
                <a:cs typeface="Tahoma" pitchFamily="34" charset="0"/>
              </a:rPr>
              <a:t/>
            </a:r>
            <a:br>
              <a:rPr lang="ru-RU" sz="1600" b="1" dirty="0" smtClean="0">
                <a:solidFill>
                  <a:srgbClr val="002060"/>
                </a:solidFill>
                <a:latin typeface="Tahoma" pitchFamily="34" charset="0"/>
                <a:ea typeface="Tahoma" pitchFamily="34" charset="0"/>
                <a:cs typeface="Tahoma"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Investment passport of the city district of </a:t>
            </a:r>
            <a:r>
              <a:rPr lang="en-US" sz="1600" b="1" dirty="0" err="1">
                <a:solidFill>
                  <a:srgbClr val="002060"/>
                </a:solidFill>
                <a:latin typeface="Verdana" panose="020B0604030504040204" pitchFamily="34" charset="0"/>
                <a:ea typeface="Verdana" panose="020B0604030504040204" pitchFamily="34" charset="0"/>
                <a:cs typeface="Verdana" panose="020B0604030504040204" pitchFamily="34" charset="0"/>
              </a:rPr>
              <a:t>Lyubertsy</a:t>
            </a: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ru-RU"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Рисунок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332656"/>
            <a:ext cx="633275" cy="791191"/>
          </a:xfrm>
          <a:prstGeom prst="rect">
            <a:avLst/>
          </a:prstGeom>
        </p:spPr>
      </p:pic>
    </p:spTree>
    <p:extLst>
      <p:ext uri="{BB962C8B-B14F-4D97-AF65-F5344CB8AC3E}">
        <p14:creationId xmlns:p14="http://schemas.microsoft.com/office/powerpoint/2010/main" val="20172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2739</TotalTime>
  <Words>2699</Words>
  <Application>Microsoft Office PowerPoint</Application>
  <PresentationFormat>Экран (4:3)</PresentationFormat>
  <Paragraphs>133</Paragraphs>
  <Slides>22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Tahoma</vt:lpstr>
      <vt:lpstr>Times New Roman</vt:lpstr>
      <vt:lpstr>Verdana</vt:lpstr>
      <vt:lpstr>Wingdings</vt:lpstr>
      <vt:lpstr>Тема Office</vt:lpstr>
      <vt:lpstr>  INVESTMENT PASSPORT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Люберецкий Союз промышленников и предпринимателей</dc:title>
  <dc:creator>Voxman</dc:creator>
  <cp:lastModifiedBy>.</cp:lastModifiedBy>
  <cp:revision>191</cp:revision>
  <cp:lastPrinted>2019-08-30T12:59:16Z</cp:lastPrinted>
  <dcterms:created xsi:type="dcterms:W3CDTF">2018-03-02T09:28:32Z</dcterms:created>
  <dcterms:modified xsi:type="dcterms:W3CDTF">2019-09-02T07:26:29Z</dcterms:modified>
</cp:coreProperties>
</file>