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26" r:id="rId2"/>
  </p:sldMasterIdLst>
  <p:notesMasterIdLst>
    <p:notesMasterId r:id="rId39"/>
  </p:notesMasterIdLst>
  <p:sldIdLst>
    <p:sldId id="256" r:id="rId3"/>
    <p:sldId id="501" r:id="rId4"/>
    <p:sldId id="503" r:id="rId5"/>
    <p:sldId id="510" r:id="rId6"/>
    <p:sldId id="312" r:id="rId7"/>
    <p:sldId id="524" r:id="rId8"/>
    <p:sldId id="530" r:id="rId9"/>
    <p:sldId id="531" r:id="rId10"/>
    <p:sldId id="532" r:id="rId11"/>
    <p:sldId id="313" r:id="rId12"/>
    <p:sldId id="314" r:id="rId13"/>
    <p:sldId id="359" r:id="rId14"/>
    <p:sldId id="316" r:id="rId15"/>
    <p:sldId id="523" r:id="rId16"/>
    <p:sldId id="357" r:id="rId17"/>
    <p:sldId id="322" r:id="rId18"/>
    <p:sldId id="564" r:id="rId19"/>
    <p:sldId id="356" r:id="rId20"/>
    <p:sldId id="539" r:id="rId21"/>
    <p:sldId id="535" r:id="rId22"/>
    <p:sldId id="536" r:id="rId23"/>
    <p:sldId id="537" r:id="rId24"/>
    <p:sldId id="538" r:id="rId25"/>
    <p:sldId id="511" r:id="rId26"/>
    <p:sldId id="375" r:id="rId27"/>
    <p:sldId id="518" r:id="rId28"/>
    <p:sldId id="540" r:id="rId29"/>
    <p:sldId id="541" r:id="rId30"/>
    <p:sldId id="551" r:id="rId31"/>
    <p:sldId id="561" r:id="rId32"/>
    <p:sldId id="562" r:id="rId33"/>
    <p:sldId id="552" r:id="rId34"/>
    <p:sldId id="563" r:id="rId35"/>
    <p:sldId id="516" r:id="rId36"/>
    <p:sldId id="513" r:id="rId37"/>
    <p:sldId id="305" r:id="rId38"/>
  </p:sldIdLst>
  <p:sldSz cx="10440988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7D0105"/>
    <a:srgbClr val="FFFFFF"/>
    <a:srgbClr val="277CC3"/>
    <a:srgbClr val="1908F8"/>
    <a:srgbClr val="358ED7"/>
    <a:srgbClr val="00E3DE"/>
    <a:srgbClr val="00FFFF"/>
    <a:srgbClr val="FF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1494" autoAdjust="0"/>
  </p:normalViewPr>
  <p:slideViewPr>
    <p:cSldViewPr>
      <p:cViewPr varScale="1">
        <p:scale>
          <a:sx n="67" d="100"/>
          <a:sy n="67" d="100"/>
        </p:scale>
        <p:origin x="896" y="60"/>
      </p:cViewPr>
      <p:guideLst>
        <p:guide orient="horz" pos="2160"/>
        <p:guide pos="2880"/>
        <p:guide pos="32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66A750-55AB-41DD-B3BE-A6E8846615A4}" type="doc">
      <dgm:prSet loTypeId="urn:microsoft.com/office/officeart/2005/8/layout/venn3" loCatId="relationship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9BE9FCB0-4C46-4A6E-90ED-534B2882B90E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b="1" dirty="0"/>
            <a:t>2018 год</a:t>
          </a:r>
        </a:p>
        <a:p>
          <a:r>
            <a:rPr lang="ru-RU" dirty="0"/>
            <a:t>0,1 млн.рублей</a:t>
          </a:r>
        </a:p>
      </dgm:t>
    </dgm:pt>
    <dgm:pt modelId="{03D04867-1ECC-4012-9588-6016D91DF837}" type="parTrans" cxnId="{2B2B8EFB-45BA-4807-874F-06FFA11300ED}">
      <dgm:prSet/>
      <dgm:spPr/>
      <dgm:t>
        <a:bodyPr/>
        <a:lstStyle/>
        <a:p>
          <a:endParaRPr lang="ru-RU"/>
        </a:p>
      </dgm:t>
    </dgm:pt>
    <dgm:pt modelId="{1604501D-0E16-4F6B-90CE-4F87E1BDE2FE}" type="sibTrans" cxnId="{2B2B8EFB-45BA-4807-874F-06FFA11300ED}">
      <dgm:prSet/>
      <dgm:spPr/>
      <dgm:t>
        <a:bodyPr/>
        <a:lstStyle/>
        <a:p>
          <a:endParaRPr lang="ru-RU"/>
        </a:p>
      </dgm:t>
    </dgm:pt>
    <dgm:pt modelId="{26970966-E7AC-46C2-BB8E-6A66776EB703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b="1" dirty="0"/>
            <a:t>2019 год</a:t>
          </a:r>
        </a:p>
        <a:p>
          <a:r>
            <a:rPr lang="ru-RU" dirty="0"/>
            <a:t>0,0 млн.рублей</a:t>
          </a:r>
        </a:p>
      </dgm:t>
    </dgm:pt>
    <dgm:pt modelId="{EB51B1A6-DA32-44EA-ACAE-FDCE92807297}" type="parTrans" cxnId="{8EF51234-497E-4C32-A504-0179B29E7928}">
      <dgm:prSet/>
      <dgm:spPr/>
      <dgm:t>
        <a:bodyPr/>
        <a:lstStyle/>
        <a:p>
          <a:endParaRPr lang="ru-RU"/>
        </a:p>
      </dgm:t>
    </dgm:pt>
    <dgm:pt modelId="{559D3409-20A1-4E28-AB95-A508948B2468}" type="sibTrans" cxnId="{8EF51234-497E-4C32-A504-0179B29E7928}">
      <dgm:prSet/>
      <dgm:spPr/>
      <dgm:t>
        <a:bodyPr/>
        <a:lstStyle/>
        <a:p>
          <a:endParaRPr lang="ru-RU"/>
        </a:p>
      </dgm:t>
    </dgm:pt>
    <dgm:pt modelId="{46B71511-E919-4BA5-9248-88A3B2F7B383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b="1" dirty="0"/>
            <a:t>2020 год</a:t>
          </a:r>
        </a:p>
        <a:p>
          <a:r>
            <a:rPr lang="ru-RU" dirty="0"/>
            <a:t>0,0 </a:t>
          </a:r>
          <a:r>
            <a:rPr lang="ru-RU" dirty="0" err="1"/>
            <a:t>млн.рублей</a:t>
          </a:r>
          <a:endParaRPr lang="ru-RU" dirty="0"/>
        </a:p>
      </dgm:t>
    </dgm:pt>
    <dgm:pt modelId="{CA9A20ED-CCCB-47CC-8AE6-67F50304A74D}" type="parTrans" cxnId="{6D1694D3-0798-4ADD-B71F-63542513FA5A}">
      <dgm:prSet/>
      <dgm:spPr/>
      <dgm:t>
        <a:bodyPr/>
        <a:lstStyle/>
        <a:p>
          <a:endParaRPr lang="ru-RU"/>
        </a:p>
      </dgm:t>
    </dgm:pt>
    <dgm:pt modelId="{8D325998-FC32-4608-82C0-C715C03BCF83}" type="sibTrans" cxnId="{6D1694D3-0798-4ADD-B71F-63542513FA5A}">
      <dgm:prSet/>
      <dgm:spPr/>
      <dgm:t>
        <a:bodyPr/>
        <a:lstStyle/>
        <a:p>
          <a:endParaRPr lang="ru-RU"/>
        </a:p>
      </dgm:t>
    </dgm:pt>
    <dgm:pt modelId="{3C68F8D3-B72A-4B91-B699-6554D8E3F4A4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b="1" dirty="0"/>
            <a:t>2021 год</a:t>
          </a:r>
        </a:p>
        <a:p>
          <a:r>
            <a:rPr lang="ru-RU" dirty="0"/>
            <a:t>20,0 млн.рублей</a:t>
          </a:r>
        </a:p>
      </dgm:t>
    </dgm:pt>
    <dgm:pt modelId="{914520A3-3EF7-48D8-88CE-DB312B5044EB}" type="parTrans" cxnId="{3D2CAF4E-04FE-4A9A-8246-52F2D09D2BD2}">
      <dgm:prSet/>
      <dgm:spPr/>
      <dgm:t>
        <a:bodyPr/>
        <a:lstStyle/>
        <a:p>
          <a:endParaRPr lang="ru-RU"/>
        </a:p>
      </dgm:t>
    </dgm:pt>
    <dgm:pt modelId="{6683D0A0-6CB6-45D9-BE91-1A2CEC0D198C}" type="sibTrans" cxnId="{3D2CAF4E-04FE-4A9A-8246-52F2D09D2BD2}">
      <dgm:prSet/>
      <dgm:spPr/>
      <dgm:t>
        <a:bodyPr/>
        <a:lstStyle/>
        <a:p>
          <a:endParaRPr lang="ru-RU"/>
        </a:p>
      </dgm:t>
    </dgm:pt>
    <dgm:pt modelId="{C32EFD0E-CD92-4289-9C28-B1D2D6B1646C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b="1" dirty="0"/>
            <a:t>2022 год</a:t>
          </a:r>
        </a:p>
        <a:p>
          <a:r>
            <a:rPr lang="ru-RU" dirty="0"/>
            <a:t>32,0 млн.рублей</a:t>
          </a:r>
        </a:p>
      </dgm:t>
    </dgm:pt>
    <dgm:pt modelId="{D619E724-186B-4F99-9A6B-648ACFDEB7A9}" type="parTrans" cxnId="{FF3A22A1-9B70-4201-B463-3DA93EED759D}">
      <dgm:prSet/>
      <dgm:spPr/>
      <dgm:t>
        <a:bodyPr/>
        <a:lstStyle/>
        <a:p>
          <a:endParaRPr lang="ru-RU"/>
        </a:p>
      </dgm:t>
    </dgm:pt>
    <dgm:pt modelId="{3AC233F0-3944-4C14-9F44-39E9828D5DDA}" type="sibTrans" cxnId="{FF3A22A1-9B70-4201-B463-3DA93EED759D}">
      <dgm:prSet/>
      <dgm:spPr/>
      <dgm:t>
        <a:bodyPr/>
        <a:lstStyle/>
        <a:p>
          <a:endParaRPr lang="ru-RU"/>
        </a:p>
      </dgm:t>
    </dgm:pt>
    <dgm:pt modelId="{EAC9BC9A-FDC2-4637-AF71-664E120AF80D}" type="pres">
      <dgm:prSet presAssocID="{0166A750-55AB-41DD-B3BE-A6E8846615A4}" presName="Name0" presStyleCnt="0">
        <dgm:presLayoutVars>
          <dgm:dir/>
          <dgm:resizeHandles val="exact"/>
        </dgm:presLayoutVars>
      </dgm:prSet>
      <dgm:spPr/>
    </dgm:pt>
    <dgm:pt modelId="{5E4D014A-A3C1-44E6-B92B-9364D9EC090B}" type="pres">
      <dgm:prSet presAssocID="{9BE9FCB0-4C46-4A6E-90ED-534B2882B90E}" presName="Name5" presStyleLbl="vennNode1" presStyleIdx="0" presStyleCnt="5">
        <dgm:presLayoutVars>
          <dgm:bulletEnabled val="1"/>
        </dgm:presLayoutVars>
      </dgm:prSet>
      <dgm:spPr/>
    </dgm:pt>
    <dgm:pt modelId="{DB9E1FAD-F199-4205-BAA2-0D70CCDADEA1}" type="pres">
      <dgm:prSet presAssocID="{1604501D-0E16-4F6B-90CE-4F87E1BDE2FE}" presName="space" presStyleCnt="0"/>
      <dgm:spPr/>
    </dgm:pt>
    <dgm:pt modelId="{A2B3D32D-7ED3-4227-A89B-95246726557C}" type="pres">
      <dgm:prSet presAssocID="{26970966-E7AC-46C2-BB8E-6A66776EB703}" presName="Name5" presStyleLbl="vennNode1" presStyleIdx="1" presStyleCnt="5" custLinFactNeighborX="-42730" custLinFactNeighborY="38579">
        <dgm:presLayoutVars>
          <dgm:bulletEnabled val="1"/>
        </dgm:presLayoutVars>
      </dgm:prSet>
      <dgm:spPr/>
    </dgm:pt>
    <dgm:pt modelId="{B1343FB7-C98D-41EA-9A5F-28378A2FF0D9}" type="pres">
      <dgm:prSet presAssocID="{559D3409-20A1-4E28-AB95-A508948B2468}" presName="space" presStyleCnt="0"/>
      <dgm:spPr/>
    </dgm:pt>
    <dgm:pt modelId="{C7F549CA-B85C-4D2A-9B1B-62E9A913FC24}" type="pres">
      <dgm:prSet presAssocID="{46B71511-E919-4BA5-9248-88A3B2F7B383}" presName="Name5" presStyleLbl="vennNode1" presStyleIdx="2" presStyleCnt="5" custLinFactNeighborX="-40503" custLinFactNeighborY="56456">
        <dgm:presLayoutVars>
          <dgm:bulletEnabled val="1"/>
        </dgm:presLayoutVars>
      </dgm:prSet>
      <dgm:spPr/>
    </dgm:pt>
    <dgm:pt modelId="{DBB1E0B2-371C-4437-B875-F8A9365959C8}" type="pres">
      <dgm:prSet presAssocID="{8D325998-FC32-4608-82C0-C715C03BCF83}" presName="space" presStyleCnt="0"/>
      <dgm:spPr/>
    </dgm:pt>
    <dgm:pt modelId="{0B311CCD-8874-4098-96B1-6CF0A04FE1D5}" type="pres">
      <dgm:prSet presAssocID="{3C68F8D3-B72A-4B91-B699-6554D8E3F4A4}" presName="Name5" presStyleLbl="vennNode1" presStyleIdx="3" presStyleCnt="5" custLinFactNeighborX="-38275" custLinFactNeighborY="65395">
        <dgm:presLayoutVars>
          <dgm:bulletEnabled val="1"/>
        </dgm:presLayoutVars>
      </dgm:prSet>
      <dgm:spPr/>
    </dgm:pt>
    <dgm:pt modelId="{F14990C7-A891-480E-BEBE-F34BB5C2A467}" type="pres">
      <dgm:prSet presAssocID="{6683D0A0-6CB6-45D9-BE91-1A2CEC0D198C}" presName="space" presStyleCnt="0"/>
      <dgm:spPr/>
    </dgm:pt>
    <dgm:pt modelId="{E0353013-0C22-4550-B96F-39EEE29B0A09}" type="pres">
      <dgm:prSet presAssocID="{C32EFD0E-CD92-4289-9C28-B1D2D6B1646C}" presName="Name5" presStyleLbl="vennNode1" presStyleIdx="4" presStyleCnt="5" custLinFactNeighborX="6297" custLinFactNeighborY="61848">
        <dgm:presLayoutVars>
          <dgm:bulletEnabled val="1"/>
        </dgm:presLayoutVars>
      </dgm:prSet>
      <dgm:spPr/>
    </dgm:pt>
  </dgm:ptLst>
  <dgm:cxnLst>
    <dgm:cxn modelId="{86845629-1E8B-4C0B-ABDA-BF7ABBD9B930}" type="presOf" srcId="{26970966-E7AC-46C2-BB8E-6A66776EB703}" destId="{A2B3D32D-7ED3-4227-A89B-95246726557C}" srcOrd="0" destOrd="0" presId="urn:microsoft.com/office/officeart/2005/8/layout/venn3"/>
    <dgm:cxn modelId="{8EF51234-497E-4C32-A504-0179B29E7928}" srcId="{0166A750-55AB-41DD-B3BE-A6E8846615A4}" destId="{26970966-E7AC-46C2-BB8E-6A66776EB703}" srcOrd="1" destOrd="0" parTransId="{EB51B1A6-DA32-44EA-ACAE-FDCE92807297}" sibTransId="{559D3409-20A1-4E28-AB95-A508948B2468}"/>
    <dgm:cxn modelId="{3D2CAF4E-04FE-4A9A-8246-52F2D09D2BD2}" srcId="{0166A750-55AB-41DD-B3BE-A6E8846615A4}" destId="{3C68F8D3-B72A-4B91-B699-6554D8E3F4A4}" srcOrd="3" destOrd="0" parTransId="{914520A3-3EF7-48D8-88CE-DB312B5044EB}" sibTransId="{6683D0A0-6CB6-45D9-BE91-1A2CEC0D198C}"/>
    <dgm:cxn modelId="{0AFCDA54-93D0-48A0-A630-818F12561B3E}" type="presOf" srcId="{3C68F8D3-B72A-4B91-B699-6554D8E3F4A4}" destId="{0B311CCD-8874-4098-96B1-6CF0A04FE1D5}" srcOrd="0" destOrd="0" presId="urn:microsoft.com/office/officeart/2005/8/layout/venn3"/>
    <dgm:cxn modelId="{4F3E147B-2421-41F5-A5CB-522FD4CC3230}" type="presOf" srcId="{C32EFD0E-CD92-4289-9C28-B1D2D6B1646C}" destId="{E0353013-0C22-4550-B96F-39EEE29B0A09}" srcOrd="0" destOrd="0" presId="urn:microsoft.com/office/officeart/2005/8/layout/venn3"/>
    <dgm:cxn modelId="{EE920D93-DAE4-4D9D-83D7-8512350BE409}" type="presOf" srcId="{46B71511-E919-4BA5-9248-88A3B2F7B383}" destId="{C7F549CA-B85C-4D2A-9B1B-62E9A913FC24}" srcOrd="0" destOrd="0" presId="urn:microsoft.com/office/officeart/2005/8/layout/venn3"/>
    <dgm:cxn modelId="{FF3A22A1-9B70-4201-B463-3DA93EED759D}" srcId="{0166A750-55AB-41DD-B3BE-A6E8846615A4}" destId="{C32EFD0E-CD92-4289-9C28-B1D2D6B1646C}" srcOrd="4" destOrd="0" parTransId="{D619E724-186B-4F99-9A6B-648ACFDEB7A9}" sibTransId="{3AC233F0-3944-4C14-9F44-39E9828D5DDA}"/>
    <dgm:cxn modelId="{37D35DD3-43F0-44C1-B8EE-BACF9E884623}" type="presOf" srcId="{9BE9FCB0-4C46-4A6E-90ED-534B2882B90E}" destId="{5E4D014A-A3C1-44E6-B92B-9364D9EC090B}" srcOrd="0" destOrd="0" presId="urn:microsoft.com/office/officeart/2005/8/layout/venn3"/>
    <dgm:cxn modelId="{6D1694D3-0798-4ADD-B71F-63542513FA5A}" srcId="{0166A750-55AB-41DD-B3BE-A6E8846615A4}" destId="{46B71511-E919-4BA5-9248-88A3B2F7B383}" srcOrd="2" destOrd="0" parTransId="{CA9A20ED-CCCB-47CC-8AE6-67F50304A74D}" sibTransId="{8D325998-FC32-4608-82C0-C715C03BCF83}"/>
    <dgm:cxn modelId="{909B71E6-6C04-4801-A114-91E51226DA4C}" type="presOf" srcId="{0166A750-55AB-41DD-B3BE-A6E8846615A4}" destId="{EAC9BC9A-FDC2-4637-AF71-664E120AF80D}" srcOrd="0" destOrd="0" presId="urn:microsoft.com/office/officeart/2005/8/layout/venn3"/>
    <dgm:cxn modelId="{2B2B8EFB-45BA-4807-874F-06FFA11300ED}" srcId="{0166A750-55AB-41DD-B3BE-A6E8846615A4}" destId="{9BE9FCB0-4C46-4A6E-90ED-534B2882B90E}" srcOrd="0" destOrd="0" parTransId="{03D04867-1ECC-4012-9588-6016D91DF837}" sibTransId="{1604501D-0E16-4F6B-90CE-4F87E1BDE2FE}"/>
    <dgm:cxn modelId="{088690DF-ED31-4E96-8818-E734D092A7A7}" type="presParOf" srcId="{EAC9BC9A-FDC2-4637-AF71-664E120AF80D}" destId="{5E4D014A-A3C1-44E6-B92B-9364D9EC090B}" srcOrd="0" destOrd="0" presId="urn:microsoft.com/office/officeart/2005/8/layout/venn3"/>
    <dgm:cxn modelId="{F6494AEA-D01F-40B8-9C8A-603E31D15061}" type="presParOf" srcId="{EAC9BC9A-FDC2-4637-AF71-664E120AF80D}" destId="{DB9E1FAD-F199-4205-BAA2-0D70CCDADEA1}" srcOrd="1" destOrd="0" presId="urn:microsoft.com/office/officeart/2005/8/layout/venn3"/>
    <dgm:cxn modelId="{5EB81173-E873-40B6-889B-AA7C7D3980DC}" type="presParOf" srcId="{EAC9BC9A-FDC2-4637-AF71-664E120AF80D}" destId="{A2B3D32D-7ED3-4227-A89B-95246726557C}" srcOrd="2" destOrd="0" presId="urn:microsoft.com/office/officeart/2005/8/layout/venn3"/>
    <dgm:cxn modelId="{AEB56440-0C3C-4F4F-9DA0-F4483A8B3773}" type="presParOf" srcId="{EAC9BC9A-FDC2-4637-AF71-664E120AF80D}" destId="{B1343FB7-C98D-41EA-9A5F-28378A2FF0D9}" srcOrd="3" destOrd="0" presId="urn:microsoft.com/office/officeart/2005/8/layout/venn3"/>
    <dgm:cxn modelId="{8BE7C411-9739-4551-AB0E-A3A56AAE8762}" type="presParOf" srcId="{EAC9BC9A-FDC2-4637-AF71-664E120AF80D}" destId="{C7F549CA-B85C-4D2A-9B1B-62E9A913FC24}" srcOrd="4" destOrd="0" presId="urn:microsoft.com/office/officeart/2005/8/layout/venn3"/>
    <dgm:cxn modelId="{8D4C1511-C8B7-4995-9F2E-796AC6BDB980}" type="presParOf" srcId="{EAC9BC9A-FDC2-4637-AF71-664E120AF80D}" destId="{DBB1E0B2-371C-4437-B875-F8A9365959C8}" srcOrd="5" destOrd="0" presId="urn:microsoft.com/office/officeart/2005/8/layout/venn3"/>
    <dgm:cxn modelId="{7BF4D5BC-76CF-41CC-B08F-D4FB4B707AFA}" type="presParOf" srcId="{EAC9BC9A-FDC2-4637-AF71-664E120AF80D}" destId="{0B311CCD-8874-4098-96B1-6CF0A04FE1D5}" srcOrd="6" destOrd="0" presId="urn:microsoft.com/office/officeart/2005/8/layout/venn3"/>
    <dgm:cxn modelId="{0404AF6A-3ED2-4722-8655-D1A32EE18C58}" type="presParOf" srcId="{EAC9BC9A-FDC2-4637-AF71-664E120AF80D}" destId="{F14990C7-A891-480E-BEBE-F34BB5C2A467}" srcOrd="7" destOrd="0" presId="urn:microsoft.com/office/officeart/2005/8/layout/venn3"/>
    <dgm:cxn modelId="{37F5E364-468B-42DA-BB0A-FB69483B12BC}" type="presParOf" srcId="{EAC9BC9A-FDC2-4637-AF71-664E120AF80D}" destId="{E0353013-0C22-4550-B96F-39EEE29B0A0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66A750-55AB-41DD-B3BE-A6E8846615A4}" type="doc">
      <dgm:prSet loTypeId="urn:microsoft.com/office/officeart/2005/8/layout/venn3" loCatId="relationship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EAC9BC9A-FDC2-4637-AF71-664E120AF80D}" type="pres">
      <dgm:prSet presAssocID="{0166A750-55AB-41DD-B3BE-A6E8846615A4}" presName="Name0" presStyleCnt="0">
        <dgm:presLayoutVars>
          <dgm:dir/>
          <dgm:resizeHandles val="exact"/>
        </dgm:presLayoutVars>
      </dgm:prSet>
      <dgm:spPr/>
    </dgm:pt>
  </dgm:ptLst>
  <dgm:cxnLst>
    <dgm:cxn modelId="{7C5BB4D3-C7EF-420A-A11F-7D2D54AA138D}" type="presOf" srcId="{0166A750-55AB-41DD-B3BE-A6E8846615A4}" destId="{EAC9BC9A-FDC2-4637-AF71-664E120AF80D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D014A-A3C1-44E6-B92B-9364D9EC090B}">
      <dsp:nvSpPr>
        <dsp:cNvPr id="0" name=""/>
        <dsp:cNvSpPr/>
      </dsp:nvSpPr>
      <dsp:spPr>
        <a:xfrm>
          <a:off x="935" y="1119411"/>
          <a:ext cx="1825177" cy="18251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446" tIns="19050" rIns="100446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2018 год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0,1 млн.рублей</a:t>
          </a:r>
        </a:p>
      </dsp:txBody>
      <dsp:txXfrm>
        <a:off x="268226" y="1386702"/>
        <a:ext cx="1290595" cy="1290595"/>
      </dsp:txXfrm>
    </dsp:sp>
    <dsp:sp modelId="{A2B3D32D-7ED3-4227-A89B-95246726557C}">
      <dsp:nvSpPr>
        <dsp:cNvPr id="0" name=""/>
        <dsp:cNvSpPr/>
      </dsp:nvSpPr>
      <dsp:spPr>
        <a:xfrm>
          <a:off x="1305098" y="1823546"/>
          <a:ext cx="1825177" cy="18251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446" tIns="19050" rIns="100446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2019 год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0,0 млн.рублей</a:t>
          </a:r>
        </a:p>
      </dsp:txBody>
      <dsp:txXfrm>
        <a:off x="1572389" y="2090837"/>
        <a:ext cx="1290595" cy="1290595"/>
      </dsp:txXfrm>
    </dsp:sp>
    <dsp:sp modelId="{C7F549CA-B85C-4D2A-9B1B-62E9A913FC24}">
      <dsp:nvSpPr>
        <dsp:cNvPr id="0" name=""/>
        <dsp:cNvSpPr/>
      </dsp:nvSpPr>
      <dsp:spPr>
        <a:xfrm>
          <a:off x="2773369" y="2149833"/>
          <a:ext cx="1825177" cy="18251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446" tIns="19050" rIns="100446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2020 год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0,0 </a:t>
          </a:r>
          <a:r>
            <a:rPr lang="ru-RU" sz="1500" kern="1200" dirty="0" err="1"/>
            <a:t>млн.рублей</a:t>
          </a:r>
          <a:endParaRPr lang="ru-RU" sz="1500" kern="1200" dirty="0"/>
        </a:p>
      </dsp:txBody>
      <dsp:txXfrm>
        <a:off x="3040660" y="2417124"/>
        <a:ext cx="1290595" cy="1290595"/>
      </dsp:txXfrm>
    </dsp:sp>
    <dsp:sp modelId="{0B311CCD-8874-4098-96B1-6CF0A04FE1D5}">
      <dsp:nvSpPr>
        <dsp:cNvPr id="0" name=""/>
        <dsp:cNvSpPr/>
      </dsp:nvSpPr>
      <dsp:spPr>
        <a:xfrm>
          <a:off x="4241644" y="2238822"/>
          <a:ext cx="1825177" cy="18251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446" tIns="19050" rIns="100446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2021 год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20,0 млн.рублей</a:t>
          </a:r>
        </a:p>
      </dsp:txBody>
      <dsp:txXfrm>
        <a:off x="4508935" y="2506113"/>
        <a:ext cx="1290595" cy="1290595"/>
      </dsp:txXfrm>
    </dsp:sp>
    <dsp:sp modelId="{E0353013-0C22-4550-B96F-39EEE29B0A09}">
      <dsp:nvSpPr>
        <dsp:cNvPr id="0" name=""/>
        <dsp:cNvSpPr/>
      </dsp:nvSpPr>
      <dsp:spPr>
        <a:xfrm>
          <a:off x="5842440" y="2238822"/>
          <a:ext cx="1825177" cy="18251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446" tIns="19050" rIns="100446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2022 год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32,0 млн.рублей</a:t>
          </a:r>
        </a:p>
      </dsp:txBody>
      <dsp:txXfrm>
        <a:off x="6109731" y="2506113"/>
        <a:ext cx="1290595" cy="12905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63679F-BE87-4C86-914D-B6103A2A0FC6}" type="datetimeFigureOut">
              <a:rPr lang="ru-RU"/>
              <a:pPr>
                <a:defRPr/>
              </a:pPr>
              <a:t>23.06.2021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65150" y="744538"/>
            <a:ext cx="56673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5F8B25-E85F-48E9-83A4-0A400F233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212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565150" y="744538"/>
            <a:ext cx="56673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5794AE-5F8E-4F02-95AD-E246E1BDAD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228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5150" y="744538"/>
            <a:ext cx="56673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8B25-E85F-48E9-83A4-0A400F23366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872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5150" y="744538"/>
            <a:ext cx="56673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8B25-E85F-48E9-83A4-0A400F23366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5150" y="744538"/>
            <a:ext cx="56673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8B25-E85F-48E9-83A4-0A400F23366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33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5150" y="744538"/>
            <a:ext cx="56673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8B25-E85F-48E9-83A4-0A400F23366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52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5150" y="744538"/>
            <a:ext cx="56673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8B25-E85F-48E9-83A4-0A400F23366C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459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5150" y="744538"/>
            <a:ext cx="56673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8B25-E85F-48E9-83A4-0A400F23366C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245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5150" y="744538"/>
            <a:ext cx="56673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8B25-E85F-48E9-83A4-0A400F23366C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73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АБСТРАКТНЫЕ\GreenAbstra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104790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71623" y="620692"/>
            <a:ext cx="7153283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9391" y="5445224"/>
            <a:ext cx="6002180" cy="648072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5" y="273050"/>
            <a:ext cx="34350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41" y="273054"/>
            <a:ext cx="583680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5" y="1435103"/>
            <a:ext cx="34350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7073B-E54C-4D69-A138-0DF1E53F6315}" type="datetime1">
              <a:rPr lang="en-US" smtClean="0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994A7-B7FA-4E22-A77D-30BC76BF06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7" y="4800601"/>
            <a:ext cx="62645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7" y="612775"/>
            <a:ext cx="626459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7" y="5367339"/>
            <a:ext cx="626459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CEEE8-7755-4E4D-A12F-A9B2EF67B0FB}" type="datetime1">
              <a:rPr lang="en-US" smtClean="0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8B024-8E7D-4407-A46C-184FE664E4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E61AE-93BE-49F4-BD60-022B9C7BB530}" type="datetime1">
              <a:rPr lang="en-US" smtClean="0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FE0A-18F8-4EB9-A261-E6913C21E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274641"/>
            <a:ext cx="2349222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274641"/>
            <a:ext cx="68736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EBE7F-86D2-4A50-807F-56E76D9AD892}" type="datetime1">
              <a:rPr lang="en-US" smtClean="0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99681-2964-4FDA-BAF4-844C703BF5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74" y="2130429"/>
            <a:ext cx="887484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48" y="3886200"/>
            <a:ext cx="7308692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6A5EE-C096-4592-82FA-C06DD75DECEC}" type="datetime1">
              <a:rPr lang="en-US" smtClean="0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AA334-C32B-44B9-ABEF-B3318B6001C6}" type="datetime1">
              <a:rPr lang="en-US" smtClean="0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84A85-20DD-4063-BFC1-8C3F62DDF5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406901"/>
            <a:ext cx="88748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2906717"/>
            <a:ext cx="887484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8EB7C-5108-4954-9A3B-D4DF71C9EE64}" type="datetime1">
              <a:rPr lang="en-US" smtClean="0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D3A3-AE18-42AB-AC7D-75C226C8B6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600204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600204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77382-47E0-4902-A7B7-8405B302E3D6}" type="datetime1">
              <a:rPr lang="en-US" smtClean="0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37C78-BF0D-4B0B-AF7E-0EE68E8D71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3" y="1535113"/>
            <a:ext cx="46132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53" y="2174875"/>
            <a:ext cx="46132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82" y="1535113"/>
            <a:ext cx="4615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82" y="2174875"/>
            <a:ext cx="46150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B80FD-9842-425B-849C-991EC345CF11}" type="datetime1">
              <a:rPr lang="en-US" smtClean="0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87888-2411-4488-9CEF-EED964E526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A04D5-2BEE-4B4D-99F7-5DC4051E37BA}" type="datetime1">
              <a:rPr lang="en-US" smtClean="0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5A602-C1D5-4D0C-81E3-28887DD146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37FE-0E5B-4733-BAED-04402830266D}" type="datetime1">
              <a:rPr lang="en-US" smtClean="0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3E559-CB2D-4451-9674-4C632EF567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>
            <a:alphaModFix amt="34000"/>
            <a:lum/>
          </a:blip>
          <a:srcRect/>
          <a:stretch>
            <a:fillRect l="-3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502" y="1588"/>
            <a:ext cx="104699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437449" y="274638"/>
            <a:ext cx="848149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437449" y="1600204"/>
            <a:ext cx="84814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8099021" y="6610350"/>
            <a:ext cx="1665841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600" dirty="0" err="1">
                <a:latin typeface="Ariston" pitchFamily="66" charset="0"/>
              </a:rPr>
              <a:t>ProPowerPoint.Ru</a:t>
            </a:r>
            <a:endParaRPr lang="ru-RU" altLang="ru-RU" sz="1600" dirty="0"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34000"/>
            <a:lum/>
          </a:blip>
          <a:srcRect/>
          <a:stretch>
            <a:fillRect l="-3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2050" y="274638"/>
            <a:ext cx="939688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050" y="1600204"/>
            <a:ext cx="93968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2049" y="6245225"/>
            <a:ext cx="243623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71400AC-E83A-487D-AB2D-63F2A314E75D}" type="datetime1">
              <a:rPr lang="en-US" smtClean="0"/>
              <a:pPr/>
              <a:t>6/23/2021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7338" y="6245225"/>
            <a:ext cx="3306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82708" y="6245225"/>
            <a:ext cx="243623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4EF0E5-F31B-4EC9-8386-5C2271B321AE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Арка 8"/>
          <p:cNvSpPr/>
          <p:nvPr/>
        </p:nvSpPr>
        <p:spPr>
          <a:xfrm>
            <a:off x="4562721" y="476672"/>
            <a:ext cx="5220494" cy="3118068"/>
          </a:xfrm>
          <a:prstGeom prst="blockArc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287196" y="2636912"/>
            <a:ext cx="986659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Изменения, вносимые в Решение Совета депутатов муниципального образования городской округ 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Люберцы Московской области 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02.12.2020 №395/56 «О бюджете муниципального образования городской округ Люберцы Московской области на 2021 год и на плановый период 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и 2023 годов»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(уточнение №2)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3" cstate="print">
            <a:lum bright="-7000" contrast="-7000"/>
          </a:blip>
          <a:srcRect l="13269" t="12031" r="12412" b="4630"/>
          <a:stretch>
            <a:fillRect/>
          </a:stretch>
        </p:blipFill>
        <p:spPr>
          <a:xfrm>
            <a:off x="0" y="0"/>
            <a:ext cx="3492302" cy="26608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51658" y="79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525675" y="1603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99691" y="3127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188046" y="142852"/>
            <a:ext cx="876355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об изменении расходов бюджета округа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359993"/>
              </p:ext>
            </p:extLst>
          </p:nvPr>
        </p:nvGraphicFramePr>
        <p:xfrm>
          <a:off x="179933" y="1422072"/>
          <a:ext cx="10081121" cy="4914234"/>
        </p:xfrm>
        <a:graphic>
          <a:graphicData uri="http://schemas.openxmlformats.org/drawingml/2006/table">
            <a:tbl>
              <a:tblPr firstRow="1" lastRow="1" bandRow="1">
                <a:tableStyleId>{306799F8-075E-4A3A-A7F6-7FBC6576F1A4}</a:tableStyleId>
              </a:tblPr>
              <a:tblGrid>
                <a:gridCol w="416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76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70807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spc="-6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spc="-7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бюджета №1            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419/60              от 17.03.2021)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бюджета №2            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436/64              от 23.06.2021)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№2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2021 года от уточнения №1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vert="vert27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0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(РСД  № 395/56            от 02.12.2020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vert="vert27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(РСД  № 395/56   от 02.12.2020)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vert="vert27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7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1 688,5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1 653,7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-34,8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1 421,7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1 462,3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38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145,1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107,5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107,4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78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689,2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742,4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53,2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563,2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557,8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862,3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1 047,7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185,4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826,6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672,6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7 647,7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7 751,9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104,2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7 347,6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7 249,6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396,0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337,7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335,7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9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8959939"/>
                  </a:ext>
                </a:extLst>
              </a:tr>
              <a:tr h="2529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427,5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374,3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432,4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345,3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54,7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326,2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326,2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15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Обслуживание муниципального долга</a:t>
                      </a:r>
                    </a:p>
                    <a:p>
                      <a:pPr algn="l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32,0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631589"/>
                  </a:ext>
                </a:extLst>
              </a:tr>
              <a:tr h="550924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Итого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12 166,6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12 594,9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428,3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11 341,5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11 156,7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912330" y="1111372"/>
            <a:ext cx="1712988" cy="245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004757" y="6381750"/>
            <a:ext cx="2436231" cy="476250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7" name="Рисунок 16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91951" cy="1052736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51658" y="79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525675" y="1603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99691" y="3127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794523" y="142852"/>
            <a:ext cx="742294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>
              <a:lnSpc>
                <a:spcPct val="100000"/>
              </a:lnSpc>
            </a:pPr>
            <a:r>
              <a:rPr lang="ru-RU" sz="3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155204"/>
              </p:ext>
            </p:extLst>
          </p:nvPr>
        </p:nvGraphicFramePr>
        <p:xfrm>
          <a:off x="144944" y="1193610"/>
          <a:ext cx="10081119" cy="4971694"/>
        </p:xfrm>
        <a:graphic>
          <a:graphicData uri="http://schemas.openxmlformats.org/drawingml/2006/table">
            <a:tbl>
              <a:tblPr firstRow="1" lastRow="1" bandRow="1">
                <a:tableStyleId>{BC89EF96-8CEA-46FF-86C4-4CE0E7609802}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6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14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39149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spc="-5" dirty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spc="-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5" dirty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бюджета №1            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419/60              от 17.03.2021)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бюджета №2            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436/64              от 23.06.2021)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№2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2021 года от уточнения №1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vert="vert27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0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(РСД  № 395/56            от 02.12.2020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vert="vert27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(РСД  № 395/56            от 02.12.2020)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vert="vert27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8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27,5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546176"/>
                  </a:ext>
                </a:extLst>
              </a:tr>
              <a:tr h="63868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448,2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448,6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430,4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428,3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8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66,8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-33,5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1091,2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873,8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916,3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182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1 688,5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1 653,7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-34,8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1 421,7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1 462,3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8028806" y="764704"/>
            <a:ext cx="1712988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004757" y="6381750"/>
            <a:ext cx="2436231" cy="476250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7" name="Рисунок 16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1951" cy="1052736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51658" y="79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525675" y="1603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99691" y="3127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57665" y="285729"/>
            <a:ext cx="570995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55880" algn="ctr">
              <a:lnSpc>
                <a:spcPct val="100000"/>
              </a:lnSpc>
            </a:pPr>
            <a:r>
              <a:rPr lang="ru-RU" sz="2500" b="1" dirty="0">
                <a:solidFill>
                  <a:srgbClr val="051C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2500" b="1" spc="-100" dirty="0">
                <a:solidFill>
                  <a:srgbClr val="051C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>
                <a:solidFill>
                  <a:srgbClr val="051C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оборона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59570"/>
              </p:ext>
            </p:extLst>
          </p:nvPr>
        </p:nvGraphicFramePr>
        <p:xfrm>
          <a:off x="179936" y="1124745"/>
          <a:ext cx="10081120" cy="1721910"/>
        </p:xfrm>
        <a:graphic>
          <a:graphicData uri="http://schemas.openxmlformats.org/drawingml/2006/table">
            <a:tbl>
              <a:tblPr firstRow="1" lastRow="1" bandRow="1">
                <a:tableStyleId>{69012ECD-51FC-41F1-AA8D-1B2483CD663E}</a:tableStyleId>
              </a:tblPr>
              <a:tblGrid>
                <a:gridCol w="4405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2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9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0119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spc="-6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spc="-7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бюджета №1            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419/60              от 17.03.2021)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бюджета №2            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436/64              от 23.06.2021)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№2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2021 года от уточнения №1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vert="vert27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0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(РСД  № 395/56            от 02.12.2020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vert="vert27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(РСД  № 395/56 от 02.12.2020)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vert="vert27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Мобилизационная подготовка экономики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6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244830" y="908720"/>
            <a:ext cx="1712988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004757" y="6381750"/>
            <a:ext cx="2436231" cy="476250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79934" y="2924944"/>
            <a:ext cx="10009112" cy="44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733425" indent="55563">
              <a:lnSpc>
                <a:spcPct val="100600"/>
              </a:lnSpc>
            </a:pPr>
            <a:r>
              <a:rPr lang="ru-RU" sz="2400" b="1" spc="-5" dirty="0">
                <a:solidFill>
                  <a:srgbClr val="051C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655197"/>
              </p:ext>
            </p:extLst>
          </p:nvPr>
        </p:nvGraphicFramePr>
        <p:xfrm>
          <a:off x="179933" y="3501009"/>
          <a:ext cx="10081122" cy="2880319"/>
        </p:xfrm>
        <a:graphic>
          <a:graphicData uri="http://schemas.openxmlformats.org/drawingml/2006/table">
            <a:tbl>
              <a:tblPr firstRow="1" lastRow="1" bandRow="1"/>
              <a:tblGrid>
                <a:gridCol w="4881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3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17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10799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бюджета №1            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419/60              от 17.03.2021)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бюджета №2            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436/64              от 23.06.2021)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№2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2021 года от уточнения №1</a:t>
                      </a:r>
                    </a:p>
                  </a:txBody>
                  <a:tcPr marL="104410" marR="104410"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(РСД  № 395/56            от 02.12.2020</a:t>
                      </a:r>
                    </a:p>
                  </a:txBody>
                  <a:tcPr marL="104410" marR="104410"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(РСД  № 395/56 от 02.12.2020)</a:t>
                      </a:r>
                    </a:p>
                  </a:txBody>
                  <a:tcPr marL="104410" marR="104410" vert="vert27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15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8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5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107,4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" name="Рисунок 15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1951" cy="1052736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51658" y="79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525675" y="1603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99691" y="3127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602743" y="260648"/>
            <a:ext cx="611781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59690" algn="ctr">
              <a:lnSpc>
                <a:spcPct val="100000"/>
              </a:lnSpc>
            </a:pPr>
            <a:r>
              <a:rPr lang="ru-RU" sz="2500" b="1" spc="-5" dirty="0">
                <a:solidFill>
                  <a:srgbClr val="051C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2500" b="1" spc="-60" dirty="0">
                <a:solidFill>
                  <a:srgbClr val="051C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spc="-5" dirty="0">
                <a:solidFill>
                  <a:srgbClr val="051C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экономика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454346"/>
              </p:ext>
            </p:extLst>
          </p:nvPr>
        </p:nvGraphicFramePr>
        <p:xfrm>
          <a:off x="179934" y="1268760"/>
          <a:ext cx="10081120" cy="4536503"/>
        </p:xfrm>
        <a:graphic>
          <a:graphicData uri="http://schemas.openxmlformats.org/drawingml/2006/table">
            <a:tbl>
              <a:tblPr firstRow="1" lastRow="1" bandRow="1">
                <a:tableStyleId>{ED083AE6-46FA-4A59-8FB0-9F97EB10719F}</a:tableStyleId>
              </a:tblPr>
              <a:tblGrid>
                <a:gridCol w="4881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2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14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0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14157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spc="-5" dirty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spc="-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5" dirty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       бюджета №1                                      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419/60                         от 17.03.2021)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бюджета №2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436/64                 от 23.06.2021)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№2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2021 года от уточнения №1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                           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(РСД  № 395/56                       от 02.12.2020</a:t>
                      </a:r>
                    </a:p>
                  </a:txBody>
                  <a:tcPr marL="104410" marR="104410"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                             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(РСД  № 395/56                       от 02.12.2020)</a:t>
                      </a:r>
                    </a:p>
                  </a:txBody>
                  <a:tcPr marL="104410" marR="104410" vert="vert2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7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Водное хозяйство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4,9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57426037"/>
                  </a:ext>
                </a:extLst>
              </a:tr>
              <a:tr h="4157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634,1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676,9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529,5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533,0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56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Связь и информатика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29,7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41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30,7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99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742,4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563,2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557,8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956798" y="1052736"/>
            <a:ext cx="1712988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004757" y="6577882"/>
            <a:ext cx="2436231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" y="3428998"/>
            <a:ext cx="1044098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endParaRPr lang="ru-RU" sz="2500" b="1" dirty="0">
              <a:solidFill>
                <a:srgbClr val="051C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1951" cy="1052736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51658" y="79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525675" y="1603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99691" y="3127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602743" y="261278"/>
            <a:ext cx="6117810" cy="47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59690" algn="ctr">
              <a:lnSpc>
                <a:spcPct val="100000"/>
              </a:lnSpc>
            </a:pPr>
            <a:r>
              <a:rPr lang="ru-RU" sz="2500" b="1" spc="-5" dirty="0">
                <a:solidFill>
                  <a:srgbClr val="051C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088364"/>
              </p:ext>
            </p:extLst>
          </p:nvPr>
        </p:nvGraphicFramePr>
        <p:xfrm>
          <a:off x="107926" y="1052736"/>
          <a:ext cx="10225136" cy="2787792"/>
        </p:xfrm>
        <a:graphic>
          <a:graphicData uri="http://schemas.openxmlformats.org/drawingml/2006/table">
            <a:tbl>
              <a:tblPr firstRow="1" lastRow="1" bandRow="1"/>
              <a:tblGrid>
                <a:gridCol w="4793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73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69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14446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бюджета №1            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419/60              от 17.03.2021)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бюджета №2        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436/64                 от 23.06.2021)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№2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2021 года от уточнения №1</a:t>
                      </a:r>
                    </a:p>
                  </a:txBody>
                  <a:tcPr marL="104410" marR="104410"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(РСД  № 395/56            от 02.12.2020</a:t>
                      </a:r>
                    </a:p>
                  </a:txBody>
                  <a:tcPr marL="104410" marR="104410"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(РСД  № 395/56     от 02.12.2020)</a:t>
                      </a:r>
                    </a:p>
                  </a:txBody>
                  <a:tcPr marL="104410" marR="104410" vert="vert27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29,1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76,9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126,4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576,1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712,2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136,1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481,7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435,3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Прикладные</a:t>
                      </a:r>
                      <a:r>
                        <a:rPr lang="ru-RU" sz="12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научные исследования в области жилищно-коммунального хозяйства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7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области  </a:t>
                      </a:r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жилищно-коммунального хозяйства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225,3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216,9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217,8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1 047,7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185,4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826,6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672,6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596758" y="764704"/>
            <a:ext cx="2202411" cy="235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004757" y="6577882"/>
            <a:ext cx="2436231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764110" y="3573016"/>
            <a:ext cx="6768752" cy="78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1">
            <a:noAutofit/>
          </a:bodyPr>
          <a:lstStyle/>
          <a:p>
            <a:pPr algn="ctr">
              <a:lnSpc>
                <a:spcPct val="100000"/>
              </a:lnSpc>
            </a:pPr>
            <a:endParaRPr lang="ru-RU" sz="2500" b="1" dirty="0">
              <a:solidFill>
                <a:srgbClr val="051C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500" b="1" dirty="0">
                <a:solidFill>
                  <a:srgbClr val="051C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Охрана </a:t>
            </a:r>
            <a:r>
              <a:rPr lang="ru-RU" sz="2500" b="1" spc="-5" dirty="0">
                <a:solidFill>
                  <a:srgbClr val="051C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окружающей</a:t>
            </a:r>
            <a:r>
              <a:rPr lang="ru-RU" sz="2500" b="1" spc="-50" dirty="0">
                <a:solidFill>
                  <a:srgbClr val="051C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>
                <a:solidFill>
                  <a:srgbClr val="051C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среды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448882"/>
              </p:ext>
            </p:extLst>
          </p:nvPr>
        </p:nvGraphicFramePr>
        <p:xfrm>
          <a:off x="179933" y="4429132"/>
          <a:ext cx="10081121" cy="2024204"/>
        </p:xfrm>
        <a:graphic>
          <a:graphicData uri="http://schemas.openxmlformats.org/drawingml/2006/table">
            <a:tbl>
              <a:tblPr firstRow="1" lastRow="1" bandRow="1"/>
              <a:tblGrid>
                <a:gridCol w="441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5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0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99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04630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бюджета №1            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419/60              от 17.03.2021)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бюджета №2      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436/64                 от 23.06.2021)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№2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2021 года от уточнения №1</a:t>
                      </a:r>
                    </a:p>
                  </a:txBody>
                  <a:tcPr marL="104410" marR="104410"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(РСД  № 395/56            от 02.12.2020</a:t>
                      </a:r>
                    </a:p>
                  </a:txBody>
                  <a:tcPr marL="104410" marR="104410"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(РСД  № 395/56       от 02.12.2020)</a:t>
                      </a:r>
                    </a:p>
                  </a:txBody>
                  <a:tcPr marL="104410" marR="104410" vert="vert27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4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объектов растительного и животного мира и среды их обитания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10876" marR="10876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0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10876" marR="10876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Рисунок 17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1951" cy="1052736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692345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51658" y="79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525675" y="1603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9443" y="211923"/>
            <a:ext cx="505738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108585" algn="ctr">
              <a:lnSpc>
                <a:spcPct val="100000"/>
              </a:lnSpc>
            </a:pPr>
            <a:r>
              <a:rPr lang="ru-RU" sz="2500" b="1" spc="-5" dirty="0">
                <a:solidFill>
                  <a:srgbClr val="051C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768051"/>
              </p:ext>
            </p:extLst>
          </p:nvPr>
        </p:nvGraphicFramePr>
        <p:xfrm>
          <a:off x="107926" y="980728"/>
          <a:ext cx="10153129" cy="2899059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877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9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3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4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87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89302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spc="-6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spc="-7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бюджета №1            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419/60              от 17.03.2021)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бюджета №2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436/64                 от 23.06.2021)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№2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2021 года от уточнения №1</a:t>
                      </a:r>
                    </a:p>
                  </a:txBody>
                  <a:tcPr marL="104410" marR="10441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0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(РСД  № 395/56            от 02.12.2020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(РСД  № 395/56 от 02.12.2020)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2 759,1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2 797,5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38,4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3 015,1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2 992,5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2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4 267,1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4 332,1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3 730,6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3 604,0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2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522,6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522,9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503,5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554,6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33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53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Высшее образование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845334"/>
                  </a:ext>
                </a:extLst>
              </a:tr>
              <a:tr h="1765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48,0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48,3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47,9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47,9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36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49,7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49,7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04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7 647,7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7 751,9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104,2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7 347,6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7 249,6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028806" y="692696"/>
            <a:ext cx="1712988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004757" y="6597353"/>
            <a:ext cx="2436231" cy="136103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753845" y="3933056"/>
            <a:ext cx="636252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spc="-5" dirty="0">
                <a:solidFill>
                  <a:srgbClr val="051C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Культура,</a:t>
            </a:r>
            <a:r>
              <a:rPr lang="ru-RU" sz="2500" b="1" spc="-45" dirty="0">
                <a:solidFill>
                  <a:srgbClr val="051C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spc="-5" dirty="0">
                <a:solidFill>
                  <a:srgbClr val="051C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кинематография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359262"/>
              </p:ext>
            </p:extLst>
          </p:nvPr>
        </p:nvGraphicFramePr>
        <p:xfrm>
          <a:off x="179933" y="4534146"/>
          <a:ext cx="10153130" cy="2085231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877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9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92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8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37994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spc="-6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spc="-7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бюджета №1            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419/60              от 17.03.2021)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бюджета №2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436/64                 от 23.06.2021)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№2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2021 года от уточнения №1</a:t>
                      </a:r>
                    </a:p>
                  </a:txBody>
                  <a:tcPr marL="104410" marR="104410"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0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(РСД  № 395/56            от 02.12.2020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(РСД  № 395/56 от 02.12.2020)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vert="vert2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56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389,2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330,9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328,9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956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715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396,0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337,7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" name="Рисунок 17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91951" cy="1052736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51658" y="79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99691" y="3127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692102" y="237888"/>
            <a:ext cx="640871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lang="ru-RU" sz="2500" b="1" dirty="0">
                <a:solidFill>
                  <a:srgbClr val="051C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Здравоохранение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672426"/>
              </p:ext>
            </p:extLst>
          </p:nvPr>
        </p:nvGraphicFramePr>
        <p:xfrm>
          <a:off x="286800" y="1484784"/>
          <a:ext cx="9867388" cy="2520280"/>
        </p:xfrm>
        <a:graphic>
          <a:graphicData uri="http://schemas.openxmlformats.org/drawingml/2006/table">
            <a:tbl>
              <a:tblPr firstRow="1" lastRow="1" bandRow="1">
                <a:tableStyleId>{D113A9D2-9D6B-4929-AA2D-F23B5EE8CBE7}</a:tableStyleId>
              </a:tblPr>
              <a:tblGrid>
                <a:gridCol w="3818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1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2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51307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spc="-6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spc="-7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бюджета №1            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419/60              от 17.03.2021)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бюджета №2       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436/64                 от 23.06.2021)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№2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2021 года   от уточнения №1</a:t>
                      </a:r>
                    </a:p>
                  </a:txBody>
                  <a:tcPr marL="104410" marR="104410"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0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(РСД  № 395/56            от 02.12.2020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(РСД  № 395/56         от 02.12.2020)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vert="vert2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здравоохранения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77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884790" y="692696"/>
            <a:ext cx="1712988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004757" y="6577882"/>
            <a:ext cx="2436231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3" name="Рисунок 12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044030" cy="1052736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51658" y="79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99691" y="3127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692102" y="312738"/>
            <a:ext cx="561662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lang="ru-RU" sz="2500" b="1" dirty="0">
                <a:solidFill>
                  <a:srgbClr val="051C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Социальная</a:t>
            </a:r>
            <a:r>
              <a:rPr lang="ru-RU" sz="2500" b="1" spc="-65" dirty="0">
                <a:solidFill>
                  <a:srgbClr val="051C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spc="-5" dirty="0">
                <a:solidFill>
                  <a:srgbClr val="051C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политика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71402"/>
              </p:ext>
            </p:extLst>
          </p:nvPr>
        </p:nvGraphicFramePr>
        <p:xfrm>
          <a:off x="177642" y="1357537"/>
          <a:ext cx="9651364" cy="2384356"/>
        </p:xfrm>
        <a:graphic>
          <a:graphicData uri="http://schemas.openxmlformats.org/drawingml/2006/table">
            <a:tbl>
              <a:tblPr firstRow="1" lastRow="1" bandRow="1">
                <a:tableStyleId>{D113A9D2-9D6B-4929-AA2D-F23B5EE8CBE7}</a:tableStyleId>
              </a:tblPr>
              <a:tblGrid>
                <a:gridCol w="3818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1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1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26520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spc="-6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spc="-7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бюджета №1            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419/60              от 17.03.2021)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бюджета №2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436/64                 от 23.06.2021)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№2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2021 года от уточнения №1</a:t>
                      </a:r>
                    </a:p>
                  </a:txBody>
                  <a:tcPr marL="104410" marR="104410"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0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(РСД  № 395/56            от 02.12.2020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(РСД  № 395/56    от 02.12.2020)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vert="vert2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27,4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5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135,7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-0,2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140,7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145,8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8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264,4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206,5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259,5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7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427,5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12,8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374,3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432,4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884790" y="692696"/>
            <a:ext cx="1712988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004757" y="6577882"/>
            <a:ext cx="2436231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475209"/>
              </p:ext>
            </p:extLst>
          </p:nvPr>
        </p:nvGraphicFramePr>
        <p:xfrm>
          <a:off x="179934" y="4247626"/>
          <a:ext cx="10081121" cy="2372486"/>
        </p:xfrm>
        <a:graphic>
          <a:graphicData uri="http://schemas.openxmlformats.org/drawingml/2006/table">
            <a:tbl>
              <a:tblPr firstRow="1" lastRow="1" bandRow="1">
                <a:tableStyleId>{D113A9D2-9D6B-4929-AA2D-F23B5EE8CBE7}</a:tableStyleId>
              </a:tblPr>
              <a:tblGrid>
                <a:gridCol w="4246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7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08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0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20393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spc="-6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spc="-7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бюджета №1            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419/60              от 17.03.2021)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бюджета №2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436/64                 от 23.06.2021)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№2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2021 года от уточнения №1</a:t>
                      </a:r>
                    </a:p>
                  </a:txBody>
                  <a:tcPr marL="104410" marR="104410"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0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(РСД  № 395/56            от 02.12.2020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(РСД  № 395/56 от 02.12.2020)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vert="vert2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1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210,2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50,8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144,2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144,2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6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174,1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3,9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166,6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166,6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1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физической культуры и спорта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15,4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15,4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15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345,3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400,0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54,7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326,2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326,2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" name="Рисунок 12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044030" cy="1052736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A21F30-3EE6-4C1B-9353-34C7C892279B}"/>
              </a:ext>
            </a:extLst>
          </p:cNvPr>
          <p:cNvSpPr/>
          <p:nvPr/>
        </p:nvSpPr>
        <p:spPr>
          <a:xfrm>
            <a:off x="4068366" y="3789530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lang="ru-RU" b="1" dirty="0">
                <a:solidFill>
                  <a:srgbClr val="051C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78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51658" y="79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525675" y="1603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99691" y="3127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602742" y="116632"/>
            <a:ext cx="7667654" cy="5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5080" indent="11113" algn="ctr">
              <a:lnSpc>
                <a:spcPct val="100600"/>
              </a:lnSpc>
            </a:pPr>
            <a:r>
              <a:rPr lang="ru-RU" sz="3000" b="1" dirty="0">
                <a:solidFill>
                  <a:srgbClr val="051C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Обслуживание </a:t>
            </a:r>
            <a:r>
              <a:rPr lang="ru-RU" sz="3000" b="1" spc="-5" dirty="0">
                <a:solidFill>
                  <a:srgbClr val="051C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</a:t>
            </a:r>
            <a:r>
              <a:rPr lang="ru-RU" sz="3000" b="1" spc="-70" dirty="0">
                <a:solidFill>
                  <a:srgbClr val="051C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spc="-5" dirty="0">
                <a:solidFill>
                  <a:srgbClr val="051C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долга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380332"/>
              </p:ext>
            </p:extLst>
          </p:nvPr>
        </p:nvGraphicFramePr>
        <p:xfrm>
          <a:off x="179934" y="1268760"/>
          <a:ext cx="10081120" cy="2303433"/>
        </p:xfrm>
        <a:graphic>
          <a:graphicData uri="http://schemas.openxmlformats.org/drawingml/2006/table">
            <a:tbl>
              <a:tblPr firstRow="1" lastRow="1" bandRow="1">
                <a:tableStyleId>{327F97BB-C833-4FB7-BDE5-3F7075034690}</a:tableStyleId>
              </a:tblPr>
              <a:tblGrid>
                <a:gridCol w="4802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2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14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0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84604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spc="-5" dirty="0">
                          <a:solidFill>
                            <a:schemeClr val="tx1"/>
                          </a:solidFill>
                        </a:rPr>
                        <a:t>РАСХОДЫ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(по</a:t>
                      </a:r>
                      <a:r>
                        <a:rPr lang="ru-RU" sz="1200" spc="-6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подразделам</a:t>
                      </a:r>
                      <a:r>
                        <a:rPr lang="ru-RU" sz="1200" spc="-7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spc="-5" dirty="0">
                          <a:solidFill>
                            <a:schemeClr val="tx1"/>
                          </a:solidFill>
                        </a:rPr>
                        <a:t>расходов  бюджета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бюджета №1            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419/60                от 17.03.2021)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бюджета №2           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436/64                       от 23.06.2021)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№2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2021 года от уточнения №1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0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(РСД  № 395/56              от 02.12.2020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(РСД  № 395/56               от 02.12.2020)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vert="vert2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</a:rPr>
                        <a:t>Обслуживание</a:t>
                      </a: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</a:rPr>
                        <a:t> муниципального долга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</a:rPr>
                        <a:t>20,0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</a:rPr>
                        <a:t>20,0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10876" marR="10876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</a:rPr>
                        <a:t>20,0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</a:rPr>
                        <a:t>20,0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10876" marR="10876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460854" y="908720"/>
            <a:ext cx="1712988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484642616"/>
              </p:ext>
            </p:extLst>
          </p:nvPr>
        </p:nvGraphicFramePr>
        <p:xfrm>
          <a:off x="148091" y="2776644"/>
          <a:ext cx="766761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Рисунок 22" descr="c0c871a7a02b8b39d31efc2c46bc6e8f.jpg"/>
          <p:cNvPicPr>
            <a:picLocks noChangeAspect="1"/>
          </p:cNvPicPr>
          <p:nvPr/>
        </p:nvPicPr>
        <p:blipFill>
          <a:blip r:embed="rId7" cstate="print">
            <a:lum contrast="-10000"/>
          </a:blip>
          <a:srcRect r="7736" b="8899"/>
          <a:stretch>
            <a:fillRect/>
          </a:stretch>
        </p:blipFill>
        <p:spPr>
          <a:xfrm>
            <a:off x="7667618" y="3929066"/>
            <a:ext cx="2521428" cy="26682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7" name="Рисунок 16" descr="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191951" cy="1052736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51658" y="79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525675" y="1603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99691" y="3127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04070" y="188640"/>
            <a:ext cx="7667654" cy="5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5080" indent="11113" algn="ctr">
              <a:lnSpc>
                <a:spcPct val="100600"/>
              </a:lnSpc>
            </a:pPr>
            <a:r>
              <a:rPr lang="ru-RU" sz="3000" b="1" dirty="0">
                <a:solidFill>
                  <a:srgbClr val="051C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об объеме муниц</a:t>
            </a:r>
            <a:r>
              <a:rPr lang="ru-RU" sz="3000" b="1" spc="-5" dirty="0">
                <a:solidFill>
                  <a:srgbClr val="051C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ипального</a:t>
            </a:r>
            <a:r>
              <a:rPr lang="ru-RU" sz="3000" b="1" spc="-70" dirty="0">
                <a:solidFill>
                  <a:srgbClr val="051C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spc="-5" dirty="0">
                <a:solidFill>
                  <a:srgbClr val="051C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долга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422770"/>
              </p:ext>
            </p:extLst>
          </p:nvPr>
        </p:nvGraphicFramePr>
        <p:xfrm>
          <a:off x="211775" y="1222642"/>
          <a:ext cx="9833255" cy="4830678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616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51790869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52245069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701024361"/>
                    </a:ext>
                  </a:extLst>
                </a:gridCol>
              </a:tblGrid>
              <a:tr h="11262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 состоянию на 01.01.2021 (план)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04410" marR="10441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 состоянию на 01.0</a:t>
                      </a:r>
                      <a:r>
                        <a:rPr lang="en-US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.2021 (факт)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Отклонение     к 01.01.2021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-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Кредиты коммерческих банков и иных кредитных организаций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57,1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57,1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Государственные ценные бумаги, осуществляемые путем выпуска ценных бумаг (в валюте Российской Федерации)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Государственные гарантии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42,9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42,9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Расходы на обслуживание муниципального долга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4 967,5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1 899,1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3 068,4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1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Уровень муниципального долга к налоговым и неналоговым доходам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7,05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460854" y="980728"/>
            <a:ext cx="1712988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409010106"/>
              </p:ext>
            </p:extLst>
          </p:nvPr>
        </p:nvGraphicFramePr>
        <p:xfrm>
          <a:off x="148091" y="6143644"/>
          <a:ext cx="5235545" cy="69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7" name="Рисунок 16" descr="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191951" cy="1052736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82732" y="188640"/>
            <a:ext cx="5179963" cy="57606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брошюры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04757" y="6577882"/>
            <a:ext cx="2436231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737717"/>
              </p:ext>
            </p:extLst>
          </p:nvPr>
        </p:nvGraphicFramePr>
        <p:xfrm>
          <a:off x="287196" y="1357299"/>
          <a:ext cx="9948818" cy="463306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048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674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</a:t>
                      </a:r>
                      <a:endParaRPr lang="ru-RU" sz="1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Необходимость вносимых изменений.</a:t>
                      </a:r>
                      <a:endParaRPr lang="ru-RU" sz="1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615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Основные параметры бюджета</a:t>
                      </a:r>
                      <a:r>
                        <a:rPr lang="ru-RU" sz="140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образования городской округ Люберцы Московской области на 2021</a:t>
                      </a:r>
                      <a:r>
                        <a:rPr lang="ru-RU" sz="1400" kern="12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и на плановый период </a:t>
                      </a:r>
                    </a:p>
                    <a:p>
                      <a:pPr algn="l"/>
                      <a:r>
                        <a:rPr lang="ru-RU" sz="140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и 2023 годов.</a:t>
                      </a:r>
                      <a:endParaRPr lang="ru-RU" sz="1400" b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4410" marR="10441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4-22</a:t>
                      </a:r>
                      <a:endParaRPr lang="ru-RU" sz="1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364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2.1. Сведения об изменении доходов бюджета округа</a:t>
                      </a:r>
                      <a:r>
                        <a:rPr lang="ru-RU" sz="140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4410" marR="10441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5-9</a:t>
                      </a:r>
                      <a:endParaRPr lang="ru-RU" sz="1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64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2.2. Сведения об изменении расходов бюджета округа</a:t>
                      </a:r>
                      <a:r>
                        <a:rPr lang="ru-RU" sz="140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4410" marR="10441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10-23</a:t>
                      </a:r>
                      <a:endParaRPr lang="ru-RU" sz="1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364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Сведения об изменении расходов по муниципальным программам.</a:t>
                      </a:r>
                      <a:endParaRPr lang="ru-RU" sz="1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24-28</a:t>
                      </a:r>
                      <a:endParaRPr lang="ru-RU" sz="1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09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Причины уточнения расходов бюджета округа</a:t>
                      </a:r>
                      <a:r>
                        <a:rPr lang="ru-RU" sz="140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муниципальным программам</a:t>
                      </a: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29-33</a:t>
                      </a:r>
                      <a:endParaRPr lang="ru-RU" sz="1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207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Сведения  об изменениях источников внутреннего финансирования дефицита бюджета округа. </a:t>
                      </a:r>
                      <a:endParaRPr lang="ru-RU" sz="1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Причины изменения источников покрытия дефицита бюджета округа.</a:t>
                      </a:r>
                      <a:endParaRPr lang="ru-RU" sz="1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 Контактная информация.</a:t>
                      </a:r>
                      <a:endParaRPr lang="ru-RU" sz="1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35-36</a:t>
                      </a:r>
                      <a:endParaRPr lang="ru-RU" sz="1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Рисунок 6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1951" cy="1052736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51658" y="79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525675" y="1603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99691" y="3127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2062" y="116632"/>
            <a:ext cx="873040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Аналитические данные о расходах бюджета муниципального образования городской округ Люберцы по разделам и подразделам классификации  расходов бюджетов за отчетный период текущего финансового года  в сравнении с соответствующим периодом прошлого года</a:t>
            </a: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662837"/>
              </p:ext>
            </p:extLst>
          </p:nvPr>
        </p:nvGraphicFramePr>
        <p:xfrm>
          <a:off x="163286" y="1539812"/>
          <a:ext cx="10081120" cy="46975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41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4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6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66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157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Код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разделов, подразделов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Утвержденные бюджетные назначения на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2021 год*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01.0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.2021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утвержденных бюджетных назначений на 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01.0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.2020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соответствующему периоду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года, %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БЮДЖЕТА - ВСЕГО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12 267,7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3 345,4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3 416,9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effectLst/>
                          <a:latin typeface="Times New Roman" panose="02020603050405020304" pitchFamily="18" charset="0"/>
                        </a:rPr>
                        <a:t>1 619,7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0102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0103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6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0104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447,9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5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0106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0111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0113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0200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0204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Мобилизационная  подготовка экономики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9242117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749189" y="1142984"/>
            <a:ext cx="252869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004757" y="6525344"/>
            <a:ext cx="2436231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7" name="Рисунок 16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1951" cy="1052736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51658" y="79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525675" y="1603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99691" y="3127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143301"/>
              </p:ext>
            </p:extLst>
          </p:nvPr>
        </p:nvGraphicFramePr>
        <p:xfrm>
          <a:off x="179933" y="1343038"/>
          <a:ext cx="10081120" cy="518230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30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9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6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75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541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Код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разделов, подразделов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Утвержденные бюджетные назначения на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2021 год*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01.0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.2021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утвержденных бюджетных назначений на 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01.0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.2020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соответствующему периоду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года, %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0300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0314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6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0400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6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0406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Водное хозяйство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4305499"/>
                  </a:ext>
                </a:extLst>
              </a:tr>
              <a:tr h="2296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0408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6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0409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6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0410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6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0412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0500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6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0501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8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0502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6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0503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8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0504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Прикладные научные исследования в области жилищно-коммунального хозяйства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293095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667618" y="836712"/>
            <a:ext cx="2528694" cy="520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004757" y="6525344"/>
            <a:ext cx="2436231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7" name="Рисунок 16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1951" cy="1052736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332062" y="116632"/>
            <a:ext cx="873040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Аналитические данные о расходах бюджета муниципального образования городской округ Люберцы по разделам и подразделам классификации  расходов бюджетов за отчетный период текущего финансового года  в сравнении с соответствующим периодом прошлого года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51658" y="79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525675" y="1603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99691" y="3127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732278"/>
              </p:ext>
            </p:extLst>
          </p:nvPr>
        </p:nvGraphicFramePr>
        <p:xfrm>
          <a:off x="107927" y="1474794"/>
          <a:ext cx="10153127" cy="468582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37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5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5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7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56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Код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разделов, подразделов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Утвержденные бюджетные назначения на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2021 год*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01.0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.2021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утвержденных бюджетных назначений на 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01.0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.2020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соответствующему периоду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года, %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0505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399670"/>
                  </a:ext>
                </a:extLst>
              </a:tr>
              <a:tr h="341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0600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0603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0700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7 716,6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2 285,8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2 320,3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4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0701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2 757,3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7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0702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4 337,4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1 213,2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1 318,3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0703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0705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0707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1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0709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667618" y="1142984"/>
            <a:ext cx="252869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004757" y="6525344"/>
            <a:ext cx="2436231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7" name="Рисунок 16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1951" cy="1052736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332062" y="116632"/>
            <a:ext cx="873040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Аналитические данные о расходах бюджета муниципального образования городской округ Люберцы по разделам и подразделам классификации  расходов бюджетов за отчетный период текущего финансового года  в сравнении с соответствующим периодом прошлого года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51658" y="79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525675" y="1603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99691" y="3127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869182"/>
              </p:ext>
            </p:extLst>
          </p:nvPr>
        </p:nvGraphicFramePr>
        <p:xfrm>
          <a:off x="143930" y="1404298"/>
          <a:ext cx="10153128" cy="468899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34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7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1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8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2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11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Код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 разделов, подразделов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Утвержденные бюджетные назначения на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2021 год*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01.0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.2021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утвержденных бюджетных назначений на 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01.0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.2020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соответствующему периоду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года, %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0800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131400"/>
                  </a:ext>
                </a:extLst>
              </a:tr>
              <a:tr h="308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0801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7112156"/>
                  </a:ext>
                </a:extLst>
              </a:tr>
              <a:tr h="308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0804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3834233"/>
                  </a:ext>
                </a:extLst>
              </a:tr>
              <a:tr h="308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1000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effectLst/>
                          <a:latin typeface="Times New Roman" panose="02020603050405020304" pitchFamily="18" charset="0"/>
                        </a:rPr>
                        <a:t>427,7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effectLst/>
                          <a:latin typeface="Times New Roman" panose="02020603050405020304" pitchFamily="18" charset="0"/>
                        </a:rPr>
                        <a:t>86,8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1001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27,4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1003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4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1004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4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1100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1101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4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1102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3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1105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1300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1050927"/>
                  </a:ext>
                </a:extLst>
              </a:tr>
              <a:tr h="2183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1301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0904211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667618" y="1071546"/>
            <a:ext cx="228398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004757" y="6525344"/>
            <a:ext cx="2436231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3950" y="6165304"/>
            <a:ext cx="5220494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* В соответствии с отчетом об исполнении бюджета</a:t>
            </a:r>
          </a:p>
        </p:txBody>
      </p:sp>
      <p:pic>
        <p:nvPicPr>
          <p:cNvPr id="18" name="Рисунок 17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1951" cy="1052736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332062" y="116632"/>
            <a:ext cx="873040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Аналитические данные о расходах бюджета муниципального образования городской округ Люберцы по разделам и подразделам классификации  расходов бюджетов за отчетный период текущего финансового года  в сравнении с соответствующим периодом прошлого года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1484784"/>
            <a:ext cx="10440987" cy="324036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об изменении расходов по муниципальным программам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Рисунок 6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99603" cy="1700808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51658" y="79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525675" y="1603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99691" y="3127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188046" y="188640"/>
            <a:ext cx="832022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об изменении расходов по муниципальным программам</a:t>
            </a:r>
            <a:endParaRPr lang="ru-R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26788"/>
              </p:ext>
            </p:extLst>
          </p:nvPr>
        </p:nvGraphicFramePr>
        <p:xfrm>
          <a:off x="179933" y="1357299"/>
          <a:ext cx="10009115" cy="516804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25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5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3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2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09117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бюджета №1            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419/60              от 17.03.2021)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бюджета №2         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436/64                 от 23.06.2021)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№2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2021 года от уточнения №1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vert="vert270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(РСД  № 395/56            от 02.12.2020</a:t>
                      </a:r>
                    </a:p>
                  </a:txBody>
                  <a:tcPr marL="104410" marR="104410" vert="vert270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(РСД  № 395/56 от 02.12.2020)</a:t>
                      </a:r>
                    </a:p>
                  </a:txBody>
                  <a:tcPr marL="104410" marR="104410" vert="vert270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67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994"/>
                        </a:lnSpc>
                      </a:pPr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Муниципальные программы: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7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«Культура»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7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«Образование»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6 745,4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6 792,8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6 889,9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6 753,0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409122"/>
                  </a:ext>
                </a:extLst>
              </a:tr>
              <a:tr h="2757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населения»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883717"/>
                  </a:ext>
                </a:extLst>
              </a:tr>
              <a:tr h="2757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«Спорт»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41730"/>
                  </a:ext>
                </a:extLst>
              </a:tr>
              <a:tr h="264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«Развитие сельского хозяйства»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9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«Экология  и окружающая среда»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«Безопасность и обеспечение безопасности жизнедеятельности населения»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5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«Жилище»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7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«Развитие инженерной инфраструктуры и энергоэффективности»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«Предпринимательство»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7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«Управление имуществом и муниципальными финансами»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8366379" y="1145820"/>
            <a:ext cx="1712988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Constantia" pitchFamily="18" charset="0"/>
              </a:rPr>
              <a:t>млн.рублей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04757" y="6577882"/>
            <a:ext cx="2436231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6" name="Рисунок 15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044030" cy="1052736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51658" y="79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525675" y="1603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848680"/>
              </p:ext>
            </p:extLst>
          </p:nvPr>
        </p:nvGraphicFramePr>
        <p:xfrm>
          <a:off x="179935" y="1357298"/>
          <a:ext cx="10081119" cy="516804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19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23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92819">
                <a:tc>
                  <a:txBody>
                    <a:bodyPr/>
                    <a:lstStyle/>
                    <a:p>
                      <a:pPr marL="95250" marR="89535" indent="336550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spc="-5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Наименования  муниципальных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программ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бюджета №1            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419/60              от 17.03.2021)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vert="vert270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бюджета №2         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436/64                 от 23.06.2021)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vert="vert270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бюджета 2020 года от уточнения №2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vert="vert270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(РСД  № 395/56            от 02.12.2020</a:t>
                      </a:r>
                    </a:p>
                  </a:txBody>
                  <a:tcPr marL="104410" marR="104410" vert="vert270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(РСД  № 395/56       от 02.12.2020)</a:t>
                      </a:r>
                    </a:p>
                  </a:txBody>
                  <a:tcPr marL="104410" marR="104410" vert="vert270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2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839522"/>
                  </a:ext>
                </a:extLst>
              </a:tr>
              <a:tr h="473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«Развитие и функционирование дорожно-транспортного комплекса»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678300"/>
                  </a:ext>
                </a:extLst>
              </a:tr>
              <a:tr h="369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«Цифровое муниципальное образование»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547158"/>
                  </a:ext>
                </a:extLst>
              </a:tr>
              <a:tr h="375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«Архитектура и градостроительство»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«Формирование современной комфортной городской среды»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«Строительство объектов социальной инфраструктуры»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864">
                <a:tc>
                  <a:txBody>
                    <a:bodyPr/>
                    <a:lstStyle/>
                    <a:p>
                      <a:pPr marL="61594">
                        <a:lnSpc>
                          <a:spcPts val="1005"/>
                        </a:lnSpc>
                      </a:pPr>
                      <a:r>
                        <a:rPr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r>
                        <a:rPr sz="1200" b="1" dirty="0" err="1"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sz="1200" b="1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муниципальным </a:t>
                      </a:r>
                      <a:r>
                        <a:rPr sz="1200" b="1" dirty="0" err="1">
                          <a:latin typeface="Times New Roman" pitchFamily="18" charset="0"/>
                          <a:cs typeface="Times New Roman" pitchFamily="18" charset="0"/>
                        </a:rPr>
                        <a:t>программам</a:t>
                      </a:r>
                      <a:r>
                        <a:rPr sz="1200" b="1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11 772,5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12 050,9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11 164,9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10 943,1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856">
                <a:tc>
                  <a:txBody>
                    <a:bodyPr/>
                    <a:lstStyle/>
                    <a:p>
                      <a:pPr marL="61594" marR="0" indent="0" algn="l" defTabSz="914400" rtl="0" eaLnBrk="1" fontAlgn="auto" latinLnBrk="0" hangingPunct="1">
                        <a:lnSpc>
                          <a:spcPts val="1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5" dirty="0" err="1"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200" b="1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9990">
                <a:tc>
                  <a:txBody>
                    <a:bodyPr/>
                    <a:lstStyle/>
                    <a:p>
                      <a:pPr marL="61594">
                        <a:lnSpc>
                          <a:spcPts val="994"/>
                        </a:lnSpc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r>
                        <a:rPr lang="ru-RU" sz="1200" b="1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без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учета </a:t>
                      </a: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утвержденных</a:t>
                      </a:r>
                      <a:r>
                        <a:rPr lang="ru-RU" sz="1200" b="1" spc="-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12 166,6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12 594,9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11 341,5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11 156,7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238614" y="1142984"/>
            <a:ext cx="1712988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Constantia" pitchFamily="18" charset="0"/>
              </a:rPr>
              <a:t>млн.рублей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004757" y="6569968"/>
            <a:ext cx="2436231" cy="288032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5" name="Рисунок 14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1951" cy="1052736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188046" y="188640"/>
            <a:ext cx="864096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об изменении расходов по муниципальным программам</a:t>
            </a:r>
            <a:endParaRPr lang="ru-R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51658" y="79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525675" y="1603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188046" y="142853"/>
            <a:ext cx="89266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об исполнении бюджета муниципального образования городской округ Люберцы по расходам в разрезе муниципальных программ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501652"/>
              </p:ext>
            </p:extLst>
          </p:nvPr>
        </p:nvGraphicFramePr>
        <p:xfrm>
          <a:off x="179934" y="1278938"/>
          <a:ext cx="10081120" cy="5246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5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3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2037">
                  <a:extLst>
                    <a:ext uri="{9D8B030D-6E8A-4147-A177-3AD203B41FA5}">
                      <a16:colId xmlns:a16="http://schemas.microsoft.com/office/drawing/2014/main" val="21249194"/>
                    </a:ext>
                  </a:extLst>
                </a:gridCol>
                <a:gridCol w="833009">
                  <a:extLst>
                    <a:ext uri="{9D8B030D-6E8A-4147-A177-3AD203B41FA5}">
                      <a16:colId xmlns:a16="http://schemas.microsoft.com/office/drawing/2014/main" val="4034759564"/>
                    </a:ext>
                  </a:extLst>
                </a:gridCol>
              </a:tblGrid>
              <a:tr h="10272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целевой статьи расходов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Наименования  муниципальных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Утвержденные бюджетные назначения на </a:t>
                      </a:r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2021 год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0876" marR="10876" marT="9525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01.0</a:t>
                      </a:r>
                      <a:r>
                        <a:rPr lang="en-US" sz="10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.2021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0876" marR="10876" marT="9525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% выполнения плана</a:t>
                      </a:r>
                    </a:p>
                  </a:txBody>
                  <a:tcPr marL="10876" marR="10876" marT="9525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01.0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.2020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соответствующему периоду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года, %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02 0 00 00000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«Культура» 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5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03 0 00 00000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«Образование»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6 755,2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2 106,4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2 052,4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00518"/>
                  </a:ext>
                </a:extLst>
              </a:tr>
              <a:tr h="3625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04 0 00 00000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поддержка населения»  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3306327"/>
                  </a:ext>
                </a:extLst>
              </a:tr>
              <a:tr h="360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05 0 00 00000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«Спорт» 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5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06 0 00 00000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сельского хозяйства»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5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07 0 00 00000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«Экология  и окружающая среда»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08 0 00 00000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«Безопасность и обеспечение безопасности жизнедеятельности населения»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4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09 0 00 00000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«Жилище»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155,7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10 0 00 00000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инженерной инфраструктуры и энергоэффективности»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7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11 0 00 00000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«Предпринимательство»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8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12 0 00 00000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«Управление имуществом и муниципальными финансами»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238614" y="941800"/>
            <a:ext cx="1712988" cy="326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Constantia" pitchFamily="18" charset="0"/>
              </a:rPr>
              <a:t>млн.рублей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004757" y="6569968"/>
            <a:ext cx="2436231" cy="288032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5" name="Рисунок 14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1951" cy="1052736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51658" y="79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525675" y="1603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960513"/>
              </p:ext>
            </p:extLst>
          </p:nvPr>
        </p:nvGraphicFramePr>
        <p:xfrm>
          <a:off x="179933" y="1268760"/>
          <a:ext cx="10081121" cy="52565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3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650">
                  <a:extLst>
                    <a:ext uri="{9D8B030D-6E8A-4147-A177-3AD203B41FA5}">
                      <a16:colId xmlns:a16="http://schemas.microsoft.com/office/drawing/2014/main" val="2477786053"/>
                    </a:ext>
                  </a:extLst>
                </a:gridCol>
                <a:gridCol w="991781">
                  <a:extLst>
                    <a:ext uri="{9D8B030D-6E8A-4147-A177-3AD203B41FA5}">
                      <a16:colId xmlns:a16="http://schemas.microsoft.com/office/drawing/2014/main" val="423970694"/>
                    </a:ext>
                  </a:extLst>
                </a:gridCol>
              </a:tblGrid>
              <a:tr h="916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целевой статьи расходов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Наименования  муниципальных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Утвержденные бюджетные назначения на </a:t>
                      </a:r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2021 год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0876" marR="10876" marT="9525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01.0</a:t>
                      </a:r>
                      <a:r>
                        <a:rPr lang="en-US" sz="10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.2021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0876" marR="10876" marT="9525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% выполнения плана</a:t>
                      </a:r>
                    </a:p>
                  </a:txBody>
                  <a:tcPr marL="10876" marR="10876" marT="9525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01.0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.2020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соответствующему периоду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года, %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1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4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13 0 00 00000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6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14 0 00 00000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и функционирование дорожно-транспортного комплекса»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4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15 0 00 00000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«Цифровое муниципальное образование»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350,4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16 0 00 00000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«Архитектура и градостроительство»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17 0 00 00000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«Формирование современной комфортной городской среды»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60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18 0 00 00000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«Строительство объектов социальной инфраструктуры»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4551"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005"/>
                        </a:lnSpc>
                      </a:pPr>
                      <a:r>
                        <a:rPr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sz="1200" b="1" spc="-1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муниципальным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программам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11 910,8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3 292,7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3 381,2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073"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1594" marR="0" indent="0" algn="l" defTabSz="914400" rtl="0" eaLnBrk="1" fontAlgn="auto" latinLnBrk="0" hangingPunct="1">
                        <a:lnSpc>
                          <a:spcPts val="1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200" spc="-3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632253"/>
                  </a:ext>
                </a:extLst>
              </a:tr>
              <a:tr h="449052"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994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12 267,7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3 345,4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3 416,9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316838" y="980728"/>
            <a:ext cx="187612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Constantia" pitchFamily="18" charset="0"/>
              </a:rPr>
              <a:t>млн.рублей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004757" y="6569968"/>
            <a:ext cx="2436231" cy="288032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5" name="Рисунок 14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1951" cy="1052736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188046" y="142853"/>
            <a:ext cx="89266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об исполнении бюджета муниципального образования городской округ Люберцы по расходам в разрезе муниципальных программ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51658" y="79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525675" y="1603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375885"/>
              </p:ext>
            </p:extLst>
          </p:nvPr>
        </p:nvGraphicFramePr>
        <p:xfrm>
          <a:off x="179934" y="1340768"/>
          <a:ext cx="10009112" cy="41709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9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7686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0"/>
                        </a:spcBef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104410" marR="10441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4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«Культура»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 расходы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14,6 </a:t>
                      </a:r>
                      <a:r>
                        <a:rPr lang="ru-RU" sz="12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том числе: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обеспечение функций музеев, культурно-досуговых учреждений планируется направить 1,7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адресное финансирование муниципальных учреждений дополнительного образования сферы культуры Московской области, направленное на поддержку одаренных детей планируется направить 0,3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развитие парков культуры и отдыха планируется направить 12,6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761063"/>
                  </a:ext>
                </a:extLst>
              </a:tr>
              <a:tr h="1069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«Образование»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50,1 </a:t>
                      </a:r>
                      <a:r>
                        <a:rPr lang="ru-RU" sz="12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том числе: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мероприятия по проведению капитального ремонта в муниципальных дошкольных образовательных организациях в Московской области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 19,4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обеспечение деятельности дошкольных муниципальных учреждений п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ланируется направить 21,7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обеспечение деятельности (оказание услуг) муниципальных учреждений - общеобразовательные организации планируется направить 5,8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проведение капитального ремонта, технического переоснащения и благоустройства территорий учреждений образования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 2,9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-стипендии в области образования, культуры и искусства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 0,3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Уменьшены расходы на государственную поддержку частных дошкольных образовательных организаций в Московской области (присмотр и уход) в сумме 2,7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933808" y="6554007"/>
            <a:ext cx="2436231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0" name="Рисунок 9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91951" cy="1052736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116038" y="116632"/>
            <a:ext cx="90730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 уточнения расходов бюджета округа по муниципальным программам</a:t>
            </a:r>
          </a:p>
          <a:p>
            <a:pPr marL="12700" marR="5080" algn="ctr">
              <a:lnSpc>
                <a:spcPct val="100299"/>
              </a:lnSpc>
            </a:pP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28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Прямоугольник 11"/>
          <p:cNvSpPr>
            <a:spLocks noChangeArrowheads="1"/>
          </p:cNvSpPr>
          <p:nvPr/>
        </p:nvSpPr>
        <p:spPr bwMode="auto">
          <a:xfrm>
            <a:off x="1273855" y="188641"/>
            <a:ext cx="8633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Необходимость вносимых изменений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942" y="1124744"/>
            <a:ext cx="98650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Решение Совета депутатов муниципального образования городской округ Люберцы Московской области от 02.12.2020 №395/56 «О бюджете муниципального образования городской округ Люберцы Московской области на 2021 год и на плановый период 2022 и 2023 годов» вносились изменения Решениями Совета депутатов муниципального образования городской округ Люберцы Московской области от 17.03.2021 № 419/60, от 23.06.2021 № 436/64.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4974" y="3068960"/>
            <a:ext cx="100310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Необходимость вносимых изменений обусловлены следующими причинами:</a:t>
            </a:r>
          </a:p>
          <a:p>
            <a:pPr lvl="0" indent="3556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 Необходимость включения в бюджет округа средств, подлежащих получению из федерального бюджета, бюджета Московской области в соответствии с нормативно-правовыми актами.</a:t>
            </a:r>
          </a:p>
          <a:p>
            <a:pPr lvl="0" indent="3556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Уточнением и перераспределением отдельных расходов бюджета округа в связи с необходимостью финансового обеспечения мероприятий по приоритетным направлениям.</a:t>
            </a:r>
          </a:p>
          <a:p>
            <a:pPr lvl="0" indent="355600" algn="just"/>
            <a: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3.  Изменением расходов Дорожного фонда.</a:t>
            </a:r>
          </a:p>
          <a:p>
            <a:pPr lvl="0" indent="3556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С учетом вносимых поправок изменились основные параметры бюджета округа на 2021 год и на плановый период 2022 и 2023 годов.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2" name="Рисунок 11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1951" cy="1052736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51658" y="79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525675" y="1603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233244"/>
              </p:ext>
            </p:extLst>
          </p:nvPr>
        </p:nvGraphicFramePr>
        <p:xfrm>
          <a:off x="179934" y="1340768"/>
          <a:ext cx="10009112" cy="4623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9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0"/>
                        </a:spcBef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104410" marR="10441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198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«Спорт»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 59,1 </a:t>
                      </a:r>
                      <a:r>
                        <a:rPr lang="ru-RU" sz="12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том числе: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проведение капитального ремонта, технического переоснащения и благоустройства территорий учреждений физкультуры и спорта планируется направить 5,4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обеспечение деятельности (оказание услуг) муниципальных учреждений в сфере физической культуры и спорта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 9,5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организацию и проведение официальных физкультурно-оздоровительных и спортивных мероприятий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 0,3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подготовку основания, приобретение и установку плоскостных спортивных сооружений в муниципальных образованиях Московской области в рамках федерального проекта «Спорт - норма жизни»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 40,0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обеспечение деятельности (оказание услуг) муниципальных учреждений по подготовке спортивных команд и спортивного резерва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 3,9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Уменьшены расходы на проведение капитального ремонта объектов физической культуры и спорта, находящихся в собственности муниципальных образований за счет средств местного бюджета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сумме 4,5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«Экология и окружающая среда»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2,8 </a:t>
                      </a:r>
                      <a:r>
                        <a:rPr lang="ru-RU" sz="12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том числе: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организацию мероприятий по охране окружающей среды в границах городского округа  планируется направить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0,4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выполнение комплекса мероприятий по ликвидации последствий засорения водных объектов, находящихся в муниципальной собственности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планируется направить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2,4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933808" y="6554007"/>
            <a:ext cx="2436231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0" name="Рисунок 9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91951" cy="1052736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116038" y="116632"/>
            <a:ext cx="90730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 уточнения расходов бюджета округа по муниципальным программам</a:t>
            </a:r>
          </a:p>
          <a:p>
            <a:pPr marL="12700" marR="5080" algn="ctr">
              <a:lnSpc>
                <a:spcPct val="100299"/>
              </a:lnSpc>
            </a:pP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559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51658" y="79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525675" y="1603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613836"/>
              </p:ext>
            </p:extLst>
          </p:nvPr>
        </p:nvGraphicFramePr>
        <p:xfrm>
          <a:off x="177642" y="1334518"/>
          <a:ext cx="10009112" cy="46746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7686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0"/>
                        </a:spcBef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104410" marR="10441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4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«Жилище»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на предоставление жилых помещений детям-сиротам и детям, оставшимся без попечения родителей, лицам из числа детей-сирот и детей, оставшихся без попечения родителей, по договорам найма специализированных жилых помещений в сумме 12,9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инженерной инфраструктуры и энергоэффективности»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на строительство и реконструкция (модернизация) объектов питьевого водоснабжения в сумме 12,3 млн.рублей.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172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«Управление имуществом и муниципальными финансами»</a:t>
                      </a:r>
                    </a:p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 11,7 </a:t>
                      </a:r>
                      <a:r>
                        <a:rPr lang="ru-RU" sz="12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том числе: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организацию подъездных путей к земельному участку многодетных семей в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с.Никитское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10,0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обеспечение деятельности муниципальных учреждений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 1,7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73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 2,8 </a:t>
                      </a:r>
                      <a:r>
                        <a:rPr lang="ru-RU" sz="12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том числе: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обеспечение деятельности (оказание услуг) муниципальных учреждений в сфере молодежной политики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0,3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проведение Всероссийской переписи населения 2020 года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2,5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353008"/>
                  </a:ext>
                </a:extLst>
              </a:tr>
              <a:tr h="121198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и функционирование дорожно-транспортного комплекса» </a:t>
                      </a:r>
                    </a:p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 14,3 </a:t>
                      </a:r>
                      <a:r>
                        <a:rPr lang="ru-RU" sz="12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том числе: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расходов на организацию транспортного обслуживания населения по муниципальным маршрутам регулярных перевозок по регулируемым тарифам за счет средств местного бюджета)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 0,1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ремонт, капитальный ремонт сети автомобильных дорог, мостов и путепроводов местного значения планируется направить 14,2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933808" y="6554007"/>
            <a:ext cx="2436231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0" name="Рисунок 9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91951" cy="1052736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116038" y="116632"/>
            <a:ext cx="90730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 уточнения расходов бюджета округа по муниципальным программам</a:t>
            </a:r>
          </a:p>
          <a:p>
            <a:pPr marL="12700" marR="5080" algn="ctr">
              <a:lnSpc>
                <a:spcPct val="100299"/>
              </a:lnSpc>
            </a:pP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321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51658" y="79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525675" y="1603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99691" y="3127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937694"/>
              </p:ext>
            </p:extLst>
          </p:nvPr>
        </p:nvGraphicFramePr>
        <p:xfrm>
          <a:off x="179933" y="1377954"/>
          <a:ext cx="10081121" cy="43128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6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4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4942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104410" marR="10441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«Цифровое муниципальное образование» </a:t>
                      </a: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7,6 </a:t>
                      </a:r>
                      <a:r>
                        <a:rPr lang="ru-RU" sz="12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том числе: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дооснащение материально-техническими средствами - приобретение программно-технических комплексов для оформления паспортов гражданина Российской Федерации, удостоверяющих личность гражданина Российской Федерации за пределами территории Российской Федерации в многофункциональных центрах предоставления государственных и муниципальных услуг, а также их техническая поддержка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 </a:t>
                      </a:r>
                      <a:r>
                        <a:rPr lang="ru-RU" sz="12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развитие информационной и технологической инфраструктуры экосистемы цифровой экономики муниципального образования Московской области планируется направить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7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,4 </a:t>
                      </a:r>
                      <a:r>
                        <a:rPr lang="ru-RU" sz="12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507167"/>
                  </a:ext>
                </a:extLst>
              </a:tr>
              <a:tr h="1158467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«Формирование современной комфортной городской среды городского округа Люберцы Московской области»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на 42,0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млн.рублей, в том числе: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организацию обустройства мест массового отдыха населения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1,0 млн.рублей;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создание и ремонт пешеходных коммуникаций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6,1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устройство и капитальный ремонт систем наружного освещения в рамках реализации проекта «Светлый город»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7,5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ремонт дворовых территорий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18,7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благоустройство общественных территорий городского округа Люберцы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8,7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580067"/>
                  </a:ext>
                </a:extLst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04757" y="6577882"/>
            <a:ext cx="2436231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14" name="Рисунок 1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1951" cy="1052736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116038" y="116632"/>
            <a:ext cx="90730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 уточнения расходов бюджета округа по муниципальным программам</a:t>
            </a:r>
          </a:p>
          <a:p>
            <a:pPr marL="12700" marR="5080" algn="ctr">
              <a:lnSpc>
                <a:spcPct val="100299"/>
              </a:lnSpc>
            </a:pP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51658" y="79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525675" y="1603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99691" y="3127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392345"/>
              </p:ext>
            </p:extLst>
          </p:nvPr>
        </p:nvGraphicFramePr>
        <p:xfrm>
          <a:off x="179933" y="1377954"/>
          <a:ext cx="10081121" cy="35833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6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4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0489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104410" marR="10441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517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«Строительство объектов социальной инфраструктуры»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на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пристройки к зданию СОШ № 59 Красково в сумме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55,4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516488"/>
                  </a:ext>
                </a:extLst>
              </a:tr>
              <a:tr h="1526690">
                <a:tc>
                  <a:txBody>
                    <a:bodyPr/>
                    <a:lstStyle/>
                    <a:p>
                      <a:pPr marL="61594" algn="ctr">
                        <a:lnSpc>
                          <a:spcPts val="1000"/>
                        </a:lnSpc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176,3 </a:t>
                      </a:r>
                      <a:r>
                        <a:rPr lang="ru-RU" sz="12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том числе: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оплату исполнительных листов, судебных издержек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21,4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осуществление технологического присоединения к электрическим сетям объектов строительства и реконструкции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0,3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создание условий для массового отдыха жителей городского округа и организация обустройства мест массового отдыха населения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150,0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иные мероприятия, проводимые в связи с коронавирусом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 4,6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Уменьшены зарезервированные средства на финансирование расходов, по которым предусмотрено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виде субсидий, предоставляемых из бюджета вышестоящего уровня  в сумме 26,4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981599"/>
                  </a:ext>
                </a:extLst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04757" y="6577882"/>
            <a:ext cx="2436231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14" name="Рисунок 1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1951" cy="1052736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116038" y="116632"/>
            <a:ext cx="90730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 уточнения расходов бюджета округа по муниципальным программам</a:t>
            </a:r>
          </a:p>
          <a:p>
            <a:pPr marL="12700" marR="5080" algn="ctr">
              <a:lnSpc>
                <a:spcPct val="100299"/>
              </a:lnSpc>
            </a:pP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80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Прямоугольник 11"/>
          <p:cNvSpPr>
            <a:spLocks noChangeArrowheads="1"/>
          </p:cNvSpPr>
          <p:nvPr/>
        </p:nvSpPr>
        <p:spPr bwMode="auto">
          <a:xfrm>
            <a:off x="1273856" y="0"/>
            <a:ext cx="739994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 изменениях источников внутреннего финансирования дефицита бюджета округа 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934" y="2852936"/>
            <a:ext cx="10081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уточнении бюджета на 2021 год увеличился размер дефицита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321,7 млн.рублей и составит 1 328,5 млн.рублей или 26,7% к общей сумме собственных доходов.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834" y="3857628"/>
            <a:ext cx="100805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Источниками финансирования роста дефицита бюджета на 2021 год планируется   за  счет   изменения   остатков   средств   на  счетах   по  учету  средств  бюджета  в  сумме 1278,5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В  2021  году  планируется  привлечение  средств  от  кредитных  организаций  в  размере        400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погашением в течение года 200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Из бюджета предусмотрено предоставление муниципальной гарантии АО «Люберецкая теплосеть» с целью заключения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договора на оказание финансовых услуг по выдаче возобновляемой кредитной линии на пополнение оборотных средств в размере 150 млн.рублей.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12" name="Рисунок 11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1951" cy="1052736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9974" y="2060848"/>
            <a:ext cx="9612981" cy="208823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04757" y="6381750"/>
            <a:ext cx="2436231" cy="476250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7" name="Рисунок 6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48086" cy="1628800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onstantia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004757" y="6505874"/>
            <a:ext cx="2436231" cy="352127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4974" y="1556792"/>
            <a:ext cx="3969183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51942" y="4581128"/>
            <a:ext cx="9649072" cy="20882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Контактная информация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</a:rPr>
              <a:t>Руководитель:  Пак А.Э.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</a:rPr>
              <a:t>Адрес: Московская область, г. Люберцы, Октябрьский проспект, д.190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</a:rPr>
              <a:t>Телефон, факс: (495) 503-41-55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</a:rPr>
              <a:t>Адрес электронной почты : </a:t>
            </a:r>
            <a:r>
              <a:rPr lang="en-US" sz="1500" b="1" dirty="0">
                <a:solidFill>
                  <a:schemeClr val="tx1"/>
                </a:solidFill>
              </a:rPr>
              <a:t>luberfu@mail.ru</a:t>
            </a:r>
            <a:endParaRPr lang="ru-RU" sz="15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</a:rPr>
              <a:t>Режим работы: понедельник-четверг с 09.00-18.00, пятница с 09.00-16.45,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</a:rPr>
              <a:t>перерыв с 13.00-13.45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</a:rPr>
              <a:t>Личный прием граждан осуществляется согласно графику работы Финансового управления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</a:rPr>
              <a:t>Сайт: </a:t>
            </a:r>
            <a:r>
              <a:rPr lang="en-US" sz="1500" b="1" dirty="0">
                <a:solidFill>
                  <a:schemeClr val="tx1"/>
                </a:solidFill>
              </a:rPr>
              <a:t>www.</a:t>
            </a:r>
            <a:r>
              <a:rPr lang="ru-RU" sz="1500" b="1" dirty="0" err="1">
                <a:solidFill>
                  <a:schemeClr val="tx1"/>
                </a:solidFill>
              </a:rPr>
              <a:t>люберцы.рф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00414" y="1628800"/>
            <a:ext cx="5783702" cy="19442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Финансовое управление является функциональным органом администрации округа, осуществляет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проведение единой финансовой и бюджетной политики на территории округа</a:t>
            </a:r>
            <a:endParaRPr lang="ru-RU" sz="1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3" name="Рисунок 12" descr="1.png"/>
          <p:cNvPicPr>
            <a:picLocks noChangeAspect="1"/>
          </p:cNvPicPr>
          <p:nvPr/>
        </p:nvPicPr>
        <p:blipFill>
          <a:blip r:embed="rId3" cstate="print">
            <a:lum bright="-7000" contrast="-7000"/>
          </a:blip>
          <a:srcRect l="11454" t="11097" r="12522"/>
          <a:stretch>
            <a:fillRect/>
          </a:stretch>
        </p:blipFill>
        <p:spPr>
          <a:xfrm>
            <a:off x="0" y="0"/>
            <a:ext cx="2628206" cy="2088232"/>
          </a:xfrm>
          <a:prstGeom prst="rect">
            <a:avLst/>
          </a:prstGeom>
        </p:spPr>
      </p:pic>
      <p:sp>
        <p:nvSpPr>
          <p:cNvPr id="22534" name="Прямоугольник 11"/>
          <p:cNvSpPr>
            <a:spLocks noChangeArrowheads="1"/>
          </p:cNvSpPr>
          <p:nvPr/>
        </p:nvSpPr>
        <p:spPr bwMode="auto">
          <a:xfrm>
            <a:off x="2171580" y="188640"/>
            <a:ext cx="80894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 финансовом управлении администрации муниципального образования  городской округ Люберцы Московской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2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1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" y="836712"/>
            <a:ext cx="10440987" cy="518457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параметры бюджета муниципального образования городской округ Люберцы Московской области на 2021 год и на плановый период </a:t>
            </a:r>
          </a:p>
          <a:p>
            <a:pPr algn="ctr"/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и 2023 годов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Рисунок 6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18073" cy="1484784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2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51658" y="79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525675" y="1603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99691" y="3127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260054" y="188640"/>
            <a:ext cx="71655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об изменении доходов </a:t>
            </a:r>
          </a:p>
          <a:p>
            <a:pPr marL="99060" algn="ctr">
              <a:lnSpc>
                <a:spcPct val="100000"/>
              </a:lnSpc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округа</a:t>
            </a: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764276"/>
              </p:ext>
            </p:extLst>
          </p:nvPr>
        </p:nvGraphicFramePr>
        <p:xfrm>
          <a:off x="179934" y="1412776"/>
          <a:ext cx="10081120" cy="50405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95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89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1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67408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бюджета №1            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419/60              от 17.03.2021)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бюджета №2            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436/64              от 23.06.2021)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№2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бюджета 2021 года от уточнения №1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vert="vert27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000" spc="-5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spc="-5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                    (РСД  № 395/56            от 02.12.2020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vert="vert27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spc="-5" dirty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                    (РСД  № 395/56             от 02.12.2020)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vert="vert27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2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4 967,6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4 967,6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5 116,7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5 386,6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353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1 471,8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1 471,8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1 532,8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1 603,7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477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Налоги</a:t>
                      </a:r>
                      <a:r>
                        <a:rPr lang="ru-RU" sz="1100" u="none" strike="noStrike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на товары (работы, услуги), реализуемые на территории Российской Федерации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33,2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75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1 420,4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1 420,4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1 524,9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1 729,6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852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1 384,3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1 384,3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1 396,7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1 403,6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139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70,1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029">
                <a:tc>
                  <a:txBody>
                    <a:bodyPr/>
                    <a:lstStyle/>
                    <a:p>
                      <a:pPr lvl="0" algn="l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397,6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389,5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410,8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412,3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85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340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 и компенсации  затрат государства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25,5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057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133,7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057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997992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830760" y="1214422"/>
            <a:ext cx="1712988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004757" y="6525344"/>
            <a:ext cx="2436231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7" name="Рисунок 16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116038" cy="1052736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51658" y="79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525675" y="1603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99691" y="3127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76078" y="188640"/>
            <a:ext cx="74414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об изменении доходов </a:t>
            </a:r>
          </a:p>
          <a:p>
            <a:pPr marL="99060" algn="ctr">
              <a:lnSpc>
                <a:spcPct val="100000"/>
              </a:lnSpc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округа</a:t>
            </a: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640291"/>
              </p:ext>
            </p:extLst>
          </p:nvPr>
        </p:nvGraphicFramePr>
        <p:xfrm>
          <a:off x="179930" y="1412776"/>
          <a:ext cx="10081124" cy="511256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68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25499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бюджета №1            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419/60              от 17.03.2021)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уточнение бюджета №2              (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436/64              от 23.06.2021)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№2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бюджета 2021 года от уточнения №1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vert="vert27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000" spc="-5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spc="-5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                    (РСД  № 395/56            от 02.12.2020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vert="vert27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spc="-5" dirty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                    (РСД  № 395/56 от 02.12.2020)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vert="vert27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21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 </a:t>
                      </a:r>
                      <a:endParaRPr lang="ru-RU" sz="1100" b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098093"/>
                  </a:ext>
                </a:extLst>
              </a:tr>
              <a:tr h="43421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в том числе: 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6 192,2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6 298,8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5 859,4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5 745,7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371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125"/>
                        </a:lnSpc>
                      </a:pPr>
                      <a:r>
                        <a:rPr lang="ru-RU" sz="11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Дотации бюджетам  бюджетной системы РФ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371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РФ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1 273,5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1 364,2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961,2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791,8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371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125"/>
                        </a:lnSpc>
                      </a:pPr>
                      <a:r>
                        <a:rPr lang="ru-RU" sz="11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РФ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4 933,5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4 949,1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4 898,2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4 953,9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528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60"/>
                        </a:lnSpc>
                      </a:pPr>
                      <a:r>
                        <a:rPr lang="ru-RU" sz="11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100" u="none" strike="noStrike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67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РФ от возврата бюджетами бюджетной  системы Российской Федерации и организациями остатков субсидий, субвенций и иных межбюджетных трансфертов, имеющих целевое назначение, прошлых лет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574839"/>
                  </a:ext>
                </a:extLst>
              </a:tr>
              <a:tr h="444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ИМТ, имеющих целевое назначение, прошлых лет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-14,8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-14,9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927916"/>
                  </a:ext>
                </a:extLst>
              </a:tr>
              <a:tr h="444632">
                <a:tc>
                  <a:txBody>
                    <a:bodyPr/>
                    <a:lstStyle/>
                    <a:p>
                      <a:pPr marL="0" lvl="0" algn="l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11 159,8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11 266,4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10 976,1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11 132,3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749189" y="1142984"/>
            <a:ext cx="1712988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004757" y="6525344"/>
            <a:ext cx="2436231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7" name="Рисунок 16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1951" cy="1052736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51658" y="79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525675" y="1603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99691" y="3127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188046" y="116632"/>
            <a:ext cx="87280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Сведения об исполнении бюджета муниципального  образования городской округ Люберцы Московской области по доходам в разрезе видов доходов в сравнении с запланированными значениями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соответствующий период и в сравнении с соответствующим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периодом прошлого года</a:t>
            </a: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520820"/>
              </p:ext>
            </p:extLst>
          </p:nvPr>
        </p:nvGraphicFramePr>
        <p:xfrm>
          <a:off x="179934" y="1440405"/>
          <a:ext cx="10081120" cy="511626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66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4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0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8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32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4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2029"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Код бюджетной классификации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9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spc="-5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lang="ru-RU" sz="1100" b="1" kern="1200" spc="-5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4410" marR="10441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по решению о бюджете 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2021 год </a:t>
                      </a:r>
                      <a:b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Фактически исполнено по состоянию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на 01.0</a:t>
                      </a:r>
                      <a:r>
                        <a:rPr lang="en-US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.2021</a:t>
                      </a:r>
                      <a:b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исполнение годового плана по состоянию на 01.0</a:t>
                      </a:r>
                      <a:r>
                        <a:rPr lang="en-US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.2021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Фактически исполнено по состоянию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на 01.0</a:t>
                      </a:r>
                      <a:r>
                        <a:rPr lang="en-US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Темп роста к соответствующему периоду прошлого года, 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1 00 00000 00 0000 000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4 967,5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1 899,1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1 729,8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2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4 379,8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1 680,1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1 543,0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6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1 01 00000 00 0000 000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1 471,8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6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1 01 02000 01 0000 110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1 471,8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36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1 03 00000 00 0000 000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36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1 03 02000 01 0000 110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4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1 05 00000 00 0000 000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1 420,4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3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1 05 01000 00 0000 110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1 265,6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3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1 05 02000 02 0000 110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3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1 05 03000 01 0000 110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661928"/>
                  </a:ext>
                </a:extLst>
              </a:tr>
              <a:tr h="4363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1 05 04000 02 0000 110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740774" y="1196752"/>
            <a:ext cx="252869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004757" y="6525344"/>
            <a:ext cx="2436231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7" name="Рисунок 16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1951" cy="1052736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51658" y="79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525675" y="1603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99691" y="3127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925552"/>
              </p:ext>
            </p:extLst>
          </p:nvPr>
        </p:nvGraphicFramePr>
        <p:xfrm>
          <a:off x="179934" y="1357298"/>
          <a:ext cx="10081120" cy="524526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66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4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0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8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32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4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66142"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Код бюджетной классификации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9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spc="-5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lang="ru-RU" sz="1100" b="1" kern="1200" spc="-5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4410" marR="10441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по решению о бюджете 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2021 год </a:t>
                      </a:r>
                      <a:b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Фактически исполнено по состоянию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на 01.0</a:t>
                      </a:r>
                      <a:r>
                        <a:rPr lang="en-US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.2021</a:t>
                      </a:r>
                      <a:b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исполнение годового плана по состоянию на 01.0</a:t>
                      </a:r>
                      <a:r>
                        <a:rPr lang="en-US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.2021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Фактически исполнено по состоянию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на 01.0</a:t>
                      </a:r>
                      <a:r>
                        <a:rPr lang="en-US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.2020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Темп роста к соответствующему периоду прошлого года, 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7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1 06 00000 00 0000 000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1 384,3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468,6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397,1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9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1 06 01000 00 0000 110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1 06 06000 00 0000 110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9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1 08 00000 00 0000 000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52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1 09 00000 00 0000 000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 по отменным налогам, сборам и иным обязательным платежам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9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6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1 11 00000 00 0000 000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4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1 12 00000 00 0000 000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56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1 13 00000 00 0000 000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 и компенсации  затрат государства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56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1 14 00000 00 0000 000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6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1 16 00000 00 0000 000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9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117 00000 00 0000 000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749189" y="1142984"/>
            <a:ext cx="252869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004757" y="6525344"/>
            <a:ext cx="2436231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7" name="Рисунок 16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1951" cy="1052736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116038" y="188640"/>
            <a:ext cx="87280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Сведения об исполнении бюджета муниципального  образования городской округ Люберцы Московской области по доходам в разрезе видов доходов в сравнении с запланированными значениями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соответствующий период и в сравнении с соответствующим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периодом прошлого года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51658" y="79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525675" y="1603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99691" y="312738"/>
            <a:ext cx="348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761894"/>
              </p:ext>
            </p:extLst>
          </p:nvPr>
        </p:nvGraphicFramePr>
        <p:xfrm>
          <a:off x="179934" y="1268760"/>
          <a:ext cx="10081120" cy="513373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75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7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1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6691"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</a:pPr>
                      <a:r>
                        <a:rPr lang="ru-RU" sz="1050" spc="-5" dirty="0">
                          <a:latin typeface="Times New Roman" pitchFamily="18" charset="0"/>
                          <a:cs typeface="Times New Roman" pitchFamily="18" charset="0"/>
                        </a:rPr>
                        <a:t>Код дохода по бюджетной классификации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410" marR="1044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9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spc="-5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lang="ru-RU" sz="1050" b="1" kern="1200" spc="-5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4410" marR="10441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по решению о бюджете </a:t>
                      </a:r>
                    </a:p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2021 год </a:t>
                      </a:r>
                      <a:b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Фактически исполнено по состоянию</a:t>
                      </a:r>
                    </a:p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на 01.0</a:t>
                      </a:r>
                      <a:r>
                        <a:rPr lang="en-US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.2021</a:t>
                      </a:r>
                      <a:b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исполнение годового плана по состоянию на 01.0</a:t>
                      </a:r>
                      <a:r>
                        <a:rPr lang="en-US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.2021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Фактически исполнено по состоянию</a:t>
                      </a:r>
                    </a:p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на 01.0</a:t>
                      </a:r>
                      <a:r>
                        <a:rPr lang="en-US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.2020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Темп роста к соответствующему периоду прошлого года, %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6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2 00 00000 00 0000 000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6 192,3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1 779,1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4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2 02 00000 00 0000 000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6 207,1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1 793,9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1 726,1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2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2 02 10000 00 0000 151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Дотации бюджетам  бюджетной системы Российской Федерации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2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 2 02 20000 00 0000 151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1 273,5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7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2 02 30000 00 0000 151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 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4 933,6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1 629,5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1 646,3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06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2 02 40000 00 0000 151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76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2 18 00000 00 0000 000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</a:t>
                      </a:r>
                      <a:r>
                        <a:rPr lang="ru-RU" sz="105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2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2 19 00000 00 0000 000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 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4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76" marR="10876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11 159,8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3 678,2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3 441,5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740774" y="1052736"/>
            <a:ext cx="252869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004757" y="6525344"/>
            <a:ext cx="2436231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7" name="Рисунок 16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1951" cy="1052736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188046" y="116632"/>
            <a:ext cx="87280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Сведения об исполнении бюджета муниципального  образования городской округ Люберцы Московской области по доходам в разрезе видов доходов в сравнении с запланированными значениями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соответствующий период и в сравнении с соответствующим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периодом прошлого года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eenAbstrakt 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38097</TotalTime>
  <Words>5893</Words>
  <Application>Microsoft Office PowerPoint</Application>
  <PresentationFormat>Произвольный</PresentationFormat>
  <Paragraphs>1809</Paragraphs>
  <Slides>36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Ariston</vt:lpstr>
      <vt:lpstr>Calibri</vt:lpstr>
      <vt:lpstr>Constantia</vt:lpstr>
      <vt:lpstr>Times New Roman</vt:lpstr>
      <vt:lpstr>GreenAbstrakt </vt:lpstr>
      <vt:lpstr>Diseño predeterminado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Валентина В. Зеленовская</cp:lastModifiedBy>
  <cp:revision>3015</cp:revision>
  <cp:lastPrinted>2019-05-22T14:36:45Z</cp:lastPrinted>
  <dcterms:created xsi:type="dcterms:W3CDTF">2014-01-05T09:17:23Z</dcterms:created>
  <dcterms:modified xsi:type="dcterms:W3CDTF">2021-06-23T12:24:25Z</dcterms:modified>
</cp:coreProperties>
</file>