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6" r:id="rId2"/>
  </p:sldMasterIdLst>
  <p:notesMasterIdLst>
    <p:notesMasterId r:id="rId46"/>
  </p:notesMasterIdLst>
  <p:sldIdLst>
    <p:sldId id="256" r:id="rId3"/>
    <p:sldId id="501" r:id="rId4"/>
    <p:sldId id="503" r:id="rId5"/>
    <p:sldId id="510" r:id="rId6"/>
    <p:sldId id="312" r:id="rId7"/>
    <p:sldId id="524" r:id="rId8"/>
    <p:sldId id="530" r:id="rId9"/>
    <p:sldId id="531" r:id="rId10"/>
    <p:sldId id="532" r:id="rId11"/>
    <p:sldId id="313" r:id="rId12"/>
    <p:sldId id="314" r:id="rId13"/>
    <p:sldId id="359" r:id="rId14"/>
    <p:sldId id="316" r:id="rId15"/>
    <p:sldId id="523" r:id="rId16"/>
    <p:sldId id="357" r:id="rId17"/>
    <p:sldId id="322" r:id="rId18"/>
    <p:sldId id="356" r:id="rId19"/>
    <p:sldId id="539" r:id="rId20"/>
    <p:sldId id="535" r:id="rId21"/>
    <p:sldId id="536" r:id="rId22"/>
    <p:sldId id="537" r:id="rId23"/>
    <p:sldId id="538" r:id="rId24"/>
    <p:sldId id="511" r:id="rId25"/>
    <p:sldId id="375" r:id="rId26"/>
    <p:sldId id="517" r:id="rId27"/>
    <p:sldId id="376" r:id="rId28"/>
    <p:sldId id="518" r:id="rId29"/>
    <p:sldId id="540" r:id="rId30"/>
    <p:sldId id="541" r:id="rId31"/>
    <p:sldId id="542" r:id="rId32"/>
    <p:sldId id="514" r:id="rId33"/>
    <p:sldId id="557" r:id="rId34"/>
    <p:sldId id="556" r:id="rId35"/>
    <p:sldId id="551" r:id="rId36"/>
    <p:sldId id="558" r:id="rId37"/>
    <p:sldId id="552" r:id="rId38"/>
    <p:sldId id="554" r:id="rId39"/>
    <p:sldId id="559" r:id="rId40"/>
    <p:sldId id="548" r:id="rId41"/>
    <p:sldId id="560" r:id="rId42"/>
    <p:sldId id="516" r:id="rId43"/>
    <p:sldId id="513" r:id="rId44"/>
    <p:sldId id="305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D0105"/>
    <a:srgbClr val="FFFFFF"/>
    <a:srgbClr val="277CC3"/>
    <a:srgbClr val="1908F8"/>
    <a:srgbClr val="358ED7"/>
    <a:srgbClr val="00E3DE"/>
    <a:srgbClr val="00FFFF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1494" autoAdjust="0"/>
  </p:normalViewPr>
  <p:slideViewPr>
    <p:cSldViewPr>
      <p:cViewPr varScale="1">
        <p:scale>
          <a:sx n="105" d="100"/>
          <a:sy n="105" d="100"/>
        </p:scale>
        <p:origin x="13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BE9FCB0-4C46-4A6E-90ED-534B2882B90E}">
      <dgm:prSet phldrT="[Текст]"/>
      <dgm:spPr>
        <a:solidFill>
          <a:srgbClr val="7D0105">
            <a:alpha val="50000"/>
          </a:srgbClr>
        </a:solidFill>
      </dgm:spPr>
      <dgm:t>
        <a:bodyPr/>
        <a:lstStyle/>
        <a:p>
          <a:r>
            <a:rPr lang="ru-RU" b="1" dirty="0"/>
            <a:t>2017 год</a:t>
          </a:r>
        </a:p>
        <a:p>
          <a:r>
            <a:rPr lang="ru-RU" dirty="0"/>
            <a:t>0,0 млн.рублей</a:t>
          </a:r>
        </a:p>
      </dgm:t>
    </dgm:pt>
    <dgm:pt modelId="{03D04867-1ECC-4012-9588-6016D91DF837}" type="parTrans" cxnId="{2B2B8EFB-45BA-4807-874F-06FFA11300ED}">
      <dgm:prSet/>
      <dgm:spPr/>
      <dgm:t>
        <a:bodyPr/>
        <a:lstStyle/>
        <a:p>
          <a:endParaRPr lang="ru-RU"/>
        </a:p>
      </dgm:t>
    </dgm:pt>
    <dgm:pt modelId="{1604501D-0E16-4F6B-90CE-4F87E1BDE2FE}" type="sibTrans" cxnId="{2B2B8EFB-45BA-4807-874F-06FFA11300ED}">
      <dgm:prSet/>
      <dgm:spPr/>
      <dgm:t>
        <a:bodyPr/>
        <a:lstStyle/>
        <a:p>
          <a:endParaRPr lang="ru-RU"/>
        </a:p>
      </dgm:t>
    </dgm:pt>
    <dgm:pt modelId="{26970966-E7AC-46C2-BB8E-6A66776EB703}">
      <dgm:prSet phldrT="[Текст]"/>
      <dgm:spPr>
        <a:solidFill>
          <a:srgbClr val="7D0105">
            <a:alpha val="57000"/>
          </a:srgbClr>
        </a:solidFill>
      </dgm:spPr>
      <dgm:t>
        <a:bodyPr/>
        <a:lstStyle/>
        <a:p>
          <a:r>
            <a:rPr lang="ru-RU" b="1" dirty="0"/>
            <a:t>2018 год</a:t>
          </a:r>
        </a:p>
        <a:p>
          <a:r>
            <a:rPr lang="ru-RU" dirty="0"/>
            <a:t>0,1 млн.рублей</a:t>
          </a:r>
        </a:p>
      </dgm:t>
    </dgm:pt>
    <dgm:pt modelId="{EB51B1A6-DA32-44EA-ACAE-FDCE92807297}" type="parTrans" cxnId="{8EF51234-497E-4C32-A504-0179B29E7928}">
      <dgm:prSet/>
      <dgm:spPr/>
      <dgm:t>
        <a:bodyPr/>
        <a:lstStyle/>
        <a:p>
          <a:endParaRPr lang="ru-RU"/>
        </a:p>
      </dgm:t>
    </dgm:pt>
    <dgm:pt modelId="{559D3409-20A1-4E28-AB95-A508948B2468}" type="sibTrans" cxnId="{8EF51234-497E-4C32-A504-0179B29E7928}">
      <dgm:prSet/>
      <dgm:spPr/>
      <dgm:t>
        <a:bodyPr/>
        <a:lstStyle/>
        <a:p>
          <a:endParaRPr lang="ru-RU"/>
        </a:p>
      </dgm:t>
    </dgm:pt>
    <dgm:pt modelId="{46B71511-E919-4BA5-9248-88A3B2F7B383}">
      <dgm:prSet phldrT="[Текст]"/>
      <dgm:spPr>
        <a:solidFill>
          <a:srgbClr val="7D0105">
            <a:alpha val="65000"/>
          </a:srgbClr>
        </a:solidFill>
      </dgm:spPr>
      <dgm:t>
        <a:bodyPr/>
        <a:lstStyle/>
        <a:p>
          <a:r>
            <a:rPr lang="ru-RU" b="1" dirty="0"/>
            <a:t>2019 год</a:t>
          </a:r>
        </a:p>
        <a:p>
          <a:r>
            <a:rPr lang="ru-RU" dirty="0"/>
            <a:t>0,0 </a:t>
          </a:r>
          <a:r>
            <a:rPr lang="ru-RU" dirty="0" err="1"/>
            <a:t>млн.рублей</a:t>
          </a:r>
          <a:endParaRPr lang="ru-RU" dirty="0"/>
        </a:p>
      </dgm:t>
    </dgm:pt>
    <dgm:pt modelId="{CA9A20ED-CCCB-47CC-8AE6-67F50304A74D}" type="parTrans" cxnId="{6D1694D3-0798-4ADD-B71F-63542513FA5A}">
      <dgm:prSet/>
      <dgm:spPr/>
      <dgm:t>
        <a:bodyPr/>
        <a:lstStyle/>
        <a:p>
          <a:endParaRPr lang="ru-RU"/>
        </a:p>
      </dgm:t>
    </dgm:pt>
    <dgm:pt modelId="{8D325998-FC32-4608-82C0-C715C03BCF83}" type="sibTrans" cxnId="{6D1694D3-0798-4ADD-B71F-63542513FA5A}">
      <dgm:prSet/>
      <dgm:spPr/>
      <dgm:t>
        <a:bodyPr/>
        <a:lstStyle/>
        <a:p>
          <a:endParaRPr lang="ru-RU"/>
        </a:p>
      </dgm:t>
    </dgm:pt>
    <dgm:pt modelId="{3C68F8D3-B72A-4B91-B699-6554D8E3F4A4}">
      <dgm:prSet phldrT="[Текст]"/>
      <dgm:spPr>
        <a:solidFill>
          <a:srgbClr val="7D0105">
            <a:alpha val="73000"/>
          </a:srgbClr>
        </a:solidFill>
      </dgm:spPr>
      <dgm:t>
        <a:bodyPr/>
        <a:lstStyle/>
        <a:p>
          <a:r>
            <a:rPr lang="ru-RU" b="1" dirty="0"/>
            <a:t>2020 год</a:t>
          </a:r>
        </a:p>
        <a:p>
          <a:r>
            <a:rPr lang="ru-RU" dirty="0"/>
            <a:t>0,0 млн.рублей</a:t>
          </a:r>
        </a:p>
      </dgm:t>
    </dgm:pt>
    <dgm:pt modelId="{914520A3-3EF7-48D8-88CE-DB312B5044EB}" type="parTrans" cxnId="{3D2CAF4E-04FE-4A9A-8246-52F2D09D2BD2}">
      <dgm:prSet/>
      <dgm:spPr/>
      <dgm:t>
        <a:bodyPr/>
        <a:lstStyle/>
        <a:p>
          <a:endParaRPr lang="ru-RU"/>
        </a:p>
      </dgm:t>
    </dgm:pt>
    <dgm:pt modelId="{6683D0A0-6CB6-45D9-BE91-1A2CEC0D198C}" type="sibTrans" cxnId="{3D2CAF4E-04FE-4A9A-8246-52F2D09D2BD2}">
      <dgm:prSet/>
      <dgm:spPr/>
      <dgm:t>
        <a:bodyPr/>
        <a:lstStyle/>
        <a:p>
          <a:endParaRPr lang="ru-RU"/>
        </a:p>
      </dgm:t>
    </dgm:pt>
    <dgm:pt modelId="{C32EFD0E-CD92-4289-9C28-B1D2D6B1646C}">
      <dgm:prSet phldrT="[Текст]"/>
      <dgm:spPr>
        <a:solidFill>
          <a:srgbClr val="7D0105">
            <a:alpha val="80000"/>
          </a:srgbClr>
        </a:solidFill>
      </dgm:spPr>
      <dgm:t>
        <a:bodyPr/>
        <a:lstStyle/>
        <a:p>
          <a:r>
            <a:rPr lang="ru-RU" b="1" dirty="0"/>
            <a:t>2021 год</a:t>
          </a:r>
        </a:p>
        <a:p>
          <a:r>
            <a:rPr lang="ru-RU" dirty="0"/>
            <a:t>0,0 млн.рублей</a:t>
          </a:r>
        </a:p>
      </dgm:t>
    </dgm:pt>
    <dgm:pt modelId="{D619E724-186B-4F99-9A6B-648ACFDEB7A9}" type="parTrans" cxnId="{FF3A22A1-9B70-4201-B463-3DA93EED759D}">
      <dgm:prSet/>
      <dgm:spPr/>
      <dgm:t>
        <a:bodyPr/>
        <a:lstStyle/>
        <a:p>
          <a:endParaRPr lang="ru-RU"/>
        </a:p>
      </dgm:t>
    </dgm:pt>
    <dgm:pt modelId="{3AC233F0-3944-4C14-9F44-39E9828D5DDA}" type="sibTrans" cxnId="{FF3A22A1-9B70-4201-B463-3DA93EED759D}">
      <dgm:prSet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</dgm:pt>
    <dgm:pt modelId="{5E4D014A-A3C1-44E6-B92B-9364D9EC090B}" type="pres">
      <dgm:prSet presAssocID="{9BE9FCB0-4C46-4A6E-90ED-534B2882B90E}" presName="Name5" presStyleLbl="vennNode1" presStyleIdx="0" presStyleCnt="5">
        <dgm:presLayoutVars>
          <dgm:bulletEnabled val="1"/>
        </dgm:presLayoutVars>
      </dgm:prSet>
      <dgm:spPr/>
    </dgm:pt>
    <dgm:pt modelId="{DB9E1FAD-F199-4205-BAA2-0D70CCDADEA1}" type="pres">
      <dgm:prSet presAssocID="{1604501D-0E16-4F6B-90CE-4F87E1BDE2FE}" presName="space" presStyleCnt="0"/>
      <dgm:spPr/>
    </dgm:pt>
    <dgm:pt modelId="{A2B3D32D-7ED3-4227-A89B-95246726557C}" type="pres">
      <dgm:prSet presAssocID="{26970966-E7AC-46C2-BB8E-6A66776EB703}" presName="Name5" presStyleLbl="vennNode1" presStyleIdx="1" presStyleCnt="5" custLinFactNeighborX="-42730" custLinFactNeighborY="38579">
        <dgm:presLayoutVars>
          <dgm:bulletEnabled val="1"/>
        </dgm:presLayoutVars>
      </dgm:prSet>
      <dgm:spPr/>
    </dgm:pt>
    <dgm:pt modelId="{B1343FB7-C98D-41EA-9A5F-28378A2FF0D9}" type="pres">
      <dgm:prSet presAssocID="{559D3409-20A1-4E28-AB95-A508948B2468}" presName="space" presStyleCnt="0"/>
      <dgm:spPr/>
    </dgm:pt>
    <dgm:pt modelId="{C7F549CA-B85C-4D2A-9B1B-62E9A913FC24}" type="pres">
      <dgm:prSet presAssocID="{46B71511-E919-4BA5-9248-88A3B2F7B383}" presName="Name5" presStyleLbl="vennNode1" presStyleIdx="2" presStyleCnt="5" custLinFactNeighborX="-40503" custLinFactNeighborY="56456">
        <dgm:presLayoutVars>
          <dgm:bulletEnabled val="1"/>
        </dgm:presLayoutVars>
      </dgm:prSet>
      <dgm:spPr/>
    </dgm:pt>
    <dgm:pt modelId="{DBB1E0B2-371C-4437-B875-F8A9365959C8}" type="pres">
      <dgm:prSet presAssocID="{8D325998-FC32-4608-82C0-C715C03BCF83}" presName="space" presStyleCnt="0"/>
      <dgm:spPr/>
    </dgm:pt>
    <dgm:pt modelId="{0B311CCD-8874-4098-96B1-6CF0A04FE1D5}" type="pres">
      <dgm:prSet presAssocID="{3C68F8D3-B72A-4B91-B699-6554D8E3F4A4}" presName="Name5" presStyleLbl="vennNode1" presStyleIdx="3" presStyleCnt="5" custLinFactNeighborX="-38275" custLinFactNeighborY="65395">
        <dgm:presLayoutVars>
          <dgm:bulletEnabled val="1"/>
        </dgm:presLayoutVars>
      </dgm:prSet>
      <dgm:spPr/>
    </dgm:pt>
    <dgm:pt modelId="{F14990C7-A891-480E-BEBE-F34BB5C2A467}" type="pres">
      <dgm:prSet presAssocID="{6683D0A0-6CB6-45D9-BE91-1A2CEC0D198C}" presName="space" presStyleCnt="0"/>
      <dgm:spPr/>
    </dgm:pt>
    <dgm:pt modelId="{E0353013-0C22-4550-B96F-39EEE29B0A09}" type="pres">
      <dgm:prSet presAssocID="{C32EFD0E-CD92-4289-9C28-B1D2D6B1646C}" presName="Name5" presStyleLbl="vennNode1" presStyleIdx="4" presStyleCnt="5" custLinFactNeighborX="-13701" custLinFactNeighborY="77123">
        <dgm:presLayoutVars>
          <dgm:bulletEnabled val="1"/>
        </dgm:presLayoutVars>
      </dgm:prSet>
      <dgm:spPr/>
    </dgm:pt>
  </dgm:ptLst>
  <dgm:cxnLst>
    <dgm:cxn modelId="{86845629-1E8B-4C0B-ABDA-BF7ABBD9B930}" type="presOf" srcId="{26970966-E7AC-46C2-BB8E-6A66776EB703}" destId="{A2B3D32D-7ED3-4227-A89B-95246726557C}" srcOrd="0" destOrd="0" presId="urn:microsoft.com/office/officeart/2005/8/layout/venn3"/>
    <dgm:cxn modelId="{8EF51234-497E-4C32-A504-0179B29E7928}" srcId="{0166A750-55AB-41DD-B3BE-A6E8846615A4}" destId="{26970966-E7AC-46C2-BB8E-6A66776EB703}" srcOrd="1" destOrd="0" parTransId="{EB51B1A6-DA32-44EA-ACAE-FDCE92807297}" sibTransId="{559D3409-20A1-4E28-AB95-A508948B2468}"/>
    <dgm:cxn modelId="{3D2CAF4E-04FE-4A9A-8246-52F2D09D2BD2}" srcId="{0166A750-55AB-41DD-B3BE-A6E8846615A4}" destId="{3C68F8D3-B72A-4B91-B699-6554D8E3F4A4}" srcOrd="3" destOrd="0" parTransId="{914520A3-3EF7-48D8-88CE-DB312B5044EB}" sibTransId="{6683D0A0-6CB6-45D9-BE91-1A2CEC0D198C}"/>
    <dgm:cxn modelId="{0AFCDA54-93D0-48A0-A630-818F12561B3E}" type="presOf" srcId="{3C68F8D3-B72A-4B91-B699-6554D8E3F4A4}" destId="{0B311CCD-8874-4098-96B1-6CF0A04FE1D5}" srcOrd="0" destOrd="0" presId="urn:microsoft.com/office/officeart/2005/8/layout/venn3"/>
    <dgm:cxn modelId="{4F3E147B-2421-41F5-A5CB-522FD4CC3230}" type="presOf" srcId="{C32EFD0E-CD92-4289-9C28-B1D2D6B1646C}" destId="{E0353013-0C22-4550-B96F-39EEE29B0A09}" srcOrd="0" destOrd="0" presId="urn:microsoft.com/office/officeart/2005/8/layout/venn3"/>
    <dgm:cxn modelId="{EE920D93-DAE4-4D9D-83D7-8512350BE409}" type="presOf" srcId="{46B71511-E919-4BA5-9248-88A3B2F7B383}" destId="{C7F549CA-B85C-4D2A-9B1B-62E9A913FC24}" srcOrd="0" destOrd="0" presId="urn:microsoft.com/office/officeart/2005/8/layout/venn3"/>
    <dgm:cxn modelId="{FF3A22A1-9B70-4201-B463-3DA93EED759D}" srcId="{0166A750-55AB-41DD-B3BE-A6E8846615A4}" destId="{C32EFD0E-CD92-4289-9C28-B1D2D6B1646C}" srcOrd="4" destOrd="0" parTransId="{D619E724-186B-4F99-9A6B-648ACFDEB7A9}" sibTransId="{3AC233F0-3944-4C14-9F44-39E9828D5DDA}"/>
    <dgm:cxn modelId="{37D35DD3-43F0-44C1-B8EE-BACF9E884623}" type="presOf" srcId="{9BE9FCB0-4C46-4A6E-90ED-534B2882B90E}" destId="{5E4D014A-A3C1-44E6-B92B-9364D9EC090B}" srcOrd="0" destOrd="0" presId="urn:microsoft.com/office/officeart/2005/8/layout/venn3"/>
    <dgm:cxn modelId="{6D1694D3-0798-4ADD-B71F-63542513FA5A}" srcId="{0166A750-55AB-41DD-B3BE-A6E8846615A4}" destId="{46B71511-E919-4BA5-9248-88A3B2F7B383}" srcOrd="2" destOrd="0" parTransId="{CA9A20ED-CCCB-47CC-8AE6-67F50304A74D}" sibTransId="{8D325998-FC32-4608-82C0-C715C03BCF83}"/>
    <dgm:cxn modelId="{909B71E6-6C04-4801-A114-91E51226DA4C}" type="presOf" srcId="{0166A750-55AB-41DD-B3BE-A6E8846615A4}" destId="{EAC9BC9A-FDC2-4637-AF71-664E120AF80D}" srcOrd="0" destOrd="0" presId="urn:microsoft.com/office/officeart/2005/8/layout/venn3"/>
    <dgm:cxn modelId="{2B2B8EFB-45BA-4807-874F-06FFA11300ED}" srcId="{0166A750-55AB-41DD-B3BE-A6E8846615A4}" destId="{9BE9FCB0-4C46-4A6E-90ED-534B2882B90E}" srcOrd="0" destOrd="0" parTransId="{03D04867-1ECC-4012-9588-6016D91DF837}" sibTransId="{1604501D-0E16-4F6B-90CE-4F87E1BDE2FE}"/>
    <dgm:cxn modelId="{088690DF-ED31-4E96-8818-E734D092A7A7}" type="presParOf" srcId="{EAC9BC9A-FDC2-4637-AF71-664E120AF80D}" destId="{5E4D014A-A3C1-44E6-B92B-9364D9EC090B}" srcOrd="0" destOrd="0" presId="urn:microsoft.com/office/officeart/2005/8/layout/venn3"/>
    <dgm:cxn modelId="{F6494AEA-D01F-40B8-9C8A-603E31D15061}" type="presParOf" srcId="{EAC9BC9A-FDC2-4637-AF71-664E120AF80D}" destId="{DB9E1FAD-F199-4205-BAA2-0D70CCDADEA1}" srcOrd="1" destOrd="0" presId="urn:microsoft.com/office/officeart/2005/8/layout/venn3"/>
    <dgm:cxn modelId="{5EB81173-E873-40B6-889B-AA7C7D3980DC}" type="presParOf" srcId="{EAC9BC9A-FDC2-4637-AF71-664E120AF80D}" destId="{A2B3D32D-7ED3-4227-A89B-95246726557C}" srcOrd="2" destOrd="0" presId="urn:microsoft.com/office/officeart/2005/8/layout/venn3"/>
    <dgm:cxn modelId="{AEB56440-0C3C-4F4F-9DA0-F4483A8B3773}" type="presParOf" srcId="{EAC9BC9A-FDC2-4637-AF71-664E120AF80D}" destId="{B1343FB7-C98D-41EA-9A5F-28378A2FF0D9}" srcOrd="3" destOrd="0" presId="urn:microsoft.com/office/officeart/2005/8/layout/venn3"/>
    <dgm:cxn modelId="{8BE7C411-9739-4551-AB0E-A3A56AAE8762}" type="presParOf" srcId="{EAC9BC9A-FDC2-4637-AF71-664E120AF80D}" destId="{C7F549CA-B85C-4D2A-9B1B-62E9A913FC24}" srcOrd="4" destOrd="0" presId="urn:microsoft.com/office/officeart/2005/8/layout/venn3"/>
    <dgm:cxn modelId="{8D4C1511-C8B7-4995-9F2E-796AC6BDB980}" type="presParOf" srcId="{EAC9BC9A-FDC2-4637-AF71-664E120AF80D}" destId="{DBB1E0B2-371C-4437-B875-F8A9365959C8}" srcOrd="5" destOrd="0" presId="urn:microsoft.com/office/officeart/2005/8/layout/venn3"/>
    <dgm:cxn modelId="{7BF4D5BC-76CF-41CC-B08F-D4FB4B707AFA}" type="presParOf" srcId="{EAC9BC9A-FDC2-4637-AF71-664E120AF80D}" destId="{0B311CCD-8874-4098-96B1-6CF0A04FE1D5}" srcOrd="6" destOrd="0" presId="urn:microsoft.com/office/officeart/2005/8/layout/venn3"/>
    <dgm:cxn modelId="{0404AF6A-3ED2-4722-8655-D1A32EE18C58}" type="presParOf" srcId="{EAC9BC9A-FDC2-4637-AF71-664E120AF80D}" destId="{F14990C7-A891-480E-BEBE-F34BB5C2A467}" srcOrd="7" destOrd="0" presId="urn:microsoft.com/office/officeart/2005/8/layout/venn3"/>
    <dgm:cxn modelId="{37F5E364-468B-42DA-BB0A-FB69483B12BC}" type="presParOf" srcId="{EAC9BC9A-FDC2-4637-AF71-664E120AF80D}" destId="{E0353013-0C22-4550-B96F-39EEE29B0A0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</dgm:pt>
  </dgm:ptLst>
  <dgm:cxnLst>
    <dgm:cxn modelId="{7C5BB4D3-C7EF-420A-A11F-7D2D54AA138D}" type="presOf" srcId="{0166A750-55AB-41DD-B3BE-A6E8846615A4}" destId="{EAC9BC9A-FDC2-4637-AF71-664E120AF80D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014A-A3C1-44E6-B92B-9364D9EC090B}">
      <dsp:nvSpPr>
        <dsp:cNvPr id="0" name=""/>
        <dsp:cNvSpPr/>
      </dsp:nvSpPr>
      <dsp:spPr>
        <a:xfrm>
          <a:off x="819" y="1232773"/>
          <a:ext cx="1598452" cy="1598452"/>
        </a:xfrm>
        <a:prstGeom prst="ellipse">
          <a:avLst/>
        </a:prstGeom>
        <a:solidFill>
          <a:srgbClr val="7D0105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2017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234907" y="1466861"/>
        <a:ext cx="1130276" cy="1130276"/>
      </dsp:txXfrm>
    </dsp:sp>
    <dsp:sp modelId="{A2B3D32D-7ED3-4227-A89B-95246726557C}">
      <dsp:nvSpPr>
        <dsp:cNvPr id="0" name=""/>
        <dsp:cNvSpPr/>
      </dsp:nvSpPr>
      <dsp:spPr>
        <a:xfrm>
          <a:off x="1142977" y="1849440"/>
          <a:ext cx="1598452" cy="1598452"/>
        </a:xfrm>
        <a:prstGeom prst="ellipse">
          <a:avLst/>
        </a:prstGeom>
        <a:solidFill>
          <a:srgbClr val="7D0105">
            <a:alpha val="57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2018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0,1 млн.рублей</a:t>
          </a:r>
        </a:p>
      </dsp:txBody>
      <dsp:txXfrm>
        <a:off x="1377065" y="2083528"/>
        <a:ext cx="1130276" cy="1130276"/>
      </dsp:txXfrm>
    </dsp:sp>
    <dsp:sp modelId="{C7F549CA-B85C-4D2A-9B1B-62E9A913FC24}">
      <dsp:nvSpPr>
        <dsp:cNvPr id="0" name=""/>
        <dsp:cNvSpPr/>
      </dsp:nvSpPr>
      <dsp:spPr>
        <a:xfrm>
          <a:off x="2428859" y="2135196"/>
          <a:ext cx="1598452" cy="1598452"/>
        </a:xfrm>
        <a:prstGeom prst="ellipse">
          <a:avLst/>
        </a:prstGeom>
        <a:solidFill>
          <a:srgbClr val="7D0105">
            <a:alpha val="6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2019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</a:t>
          </a:r>
          <a:r>
            <a:rPr lang="ru-RU" sz="1300" kern="1200" dirty="0" err="1"/>
            <a:t>млн.рублей</a:t>
          </a:r>
          <a:endParaRPr lang="ru-RU" sz="1300" kern="1200" dirty="0"/>
        </a:p>
      </dsp:txBody>
      <dsp:txXfrm>
        <a:off x="2662947" y="2369284"/>
        <a:ext cx="1130276" cy="1130276"/>
      </dsp:txXfrm>
    </dsp:sp>
    <dsp:sp modelId="{0B311CCD-8874-4098-96B1-6CF0A04FE1D5}">
      <dsp:nvSpPr>
        <dsp:cNvPr id="0" name=""/>
        <dsp:cNvSpPr/>
      </dsp:nvSpPr>
      <dsp:spPr>
        <a:xfrm>
          <a:off x="3714744" y="2278081"/>
          <a:ext cx="1598452" cy="1598452"/>
        </a:xfrm>
        <a:prstGeom prst="ellipse">
          <a:avLst/>
        </a:prstGeom>
        <a:solidFill>
          <a:srgbClr val="7D0105">
            <a:alpha val="7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2020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3948832" y="2512169"/>
        <a:ext cx="1130276" cy="1130276"/>
      </dsp:txXfrm>
    </dsp:sp>
    <dsp:sp modelId="{E0353013-0C22-4550-B96F-39EEE29B0A09}">
      <dsp:nvSpPr>
        <dsp:cNvPr id="0" name=""/>
        <dsp:cNvSpPr/>
      </dsp:nvSpPr>
      <dsp:spPr>
        <a:xfrm>
          <a:off x="5072066" y="2465547"/>
          <a:ext cx="1598452" cy="1598452"/>
        </a:xfrm>
        <a:prstGeom prst="ellipse">
          <a:avLst/>
        </a:prstGeom>
        <a:solidFill>
          <a:srgbClr val="7D0105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2021 год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0,0 млн.рублей</a:t>
          </a:r>
        </a:p>
      </dsp:txBody>
      <dsp:txXfrm>
        <a:off x="5306154" y="2699635"/>
        <a:ext cx="1130276" cy="1130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3679F-BE87-4C86-914D-B6103A2A0FC6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F8B25-E85F-48E9-83A4-0A400F23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94AE-5F8E-4F02-95AD-E246E1BDA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22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3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1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5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GreenAbstr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7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91"/>
            <a:ext cx="6264696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256584" cy="64807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73B-E54C-4D69-A138-0DF1E53F6315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94A7-B7FA-4E22-A77D-30BC76BF0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EEE8-7755-4E4D-A12F-A9B2EF67B0FB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B024-8E7D-4407-A46C-184FE664E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61AE-93BE-49F4-BD60-022B9C7BB530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FE0A-18F8-4EB9-A261-E6913C21E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E7F-86D2-4A50-807F-56E76D9AD892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681-2964-4FDA-BAF4-844C703BF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A5EE-C096-4592-82FA-C06DD75DECEC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A334-C32B-44B9-ABEF-B3318B6001C6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4A85-20DD-4063-BFC1-8C3F62DDF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EB7C-5108-4954-9A3B-D4DF71C9EE64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D3A3-AE18-42AB-AC7D-75C226C8B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7382-47E0-4902-A7B7-8405B302E3D6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7C78-BF0D-4B0B-AF7E-0EE68E8D7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80FD-9842-425B-849C-991EC345CF11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888-2411-4488-9CEF-EED964E52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04D5-2BEE-4B4D-99F7-5DC4051E37BA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A602-C1D5-4D0C-81E3-28887DD14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7FE-0E5B-4733-BAED-04402830266D}" type="datetime1">
              <a:rPr lang="en-US" smtClean="0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E559-CB2D-4451-9674-4C632EF56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58888" y="1600203"/>
            <a:ext cx="7427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092953" y="6610350"/>
            <a:ext cx="166584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dirty="0" err="1">
                <a:latin typeface="Ariston" pitchFamily="66" charset="0"/>
              </a:rPr>
              <a:t>ProPowerPoint.Ru</a:t>
            </a:r>
            <a:endParaRPr lang="ru-RU" altLang="ru-RU" sz="1600" dirty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1400AC-E83A-487D-AB2D-63F2A314E75D}" type="datetime1">
              <a:rPr lang="en-US" smtClean="0"/>
              <a:pPr/>
              <a:t>12/26/2019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EF0E5-F31B-4EC9-8386-5C2271B321A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-612576" y="-531440"/>
            <a:ext cx="60388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1571604" y="2071678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городской округ Люберцы</a:t>
            </a:r>
          </a:p>
        </p:txBody>
      </p:sp>
      <p:sp>
        <p:nvSpPr>
          <p:cNvPr id="9" name="Арка 8"/>
          <p:cNvSpPr/>
          <p:nvPr/>
        </p:nvSpPr>
        <p:spPr>
          <a:xfrm>
            <a:off x="4211960" y="692697"/>
            <a:ext cx="4572000" cy="3118068"/>
          </a:xfrm>
          <a:prstGeom prst="blockArc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5993" y="2912245"/>
            <a:ext cx="9468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Изменения, вносимые в Решение Совета депутатов муниципального образования городской округ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Люберцы Московской области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05.12.2018 №250/29 «О бюджете муниципального образования городской округ Люберцы Московской области на 2019 год и на плановый период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2020 и 2021 годов»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(уточнение №4)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78878" cy="141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89" y="142852"/>
            <a:ext cx="73581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бюджета округа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47661"/>
              </p:ext>
            </p:extLst>
          </p:nvPr>
        </p:nvGraphicFramePr>
        <p:xfrm>
          <a:off x="-31" y="1428736"/>
          <a:ext cx="9144031" cy="4324556"/>
        </p:xfrm>
        <a:graphic>
          <a:graphicData uri="http://schemas.openxmlformats.org/drawingml/2006/table">
            <a:tbl>
              <a:tblPr firstRow="1" lastRow="1" bandRow="1"/>
              <a:tblGrid>
                <a:gridCol w="3779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215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85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9 225,1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929454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05" y="142852"/>
            <a:ext cx="65008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ru-RU" sz="3000" b="1" spc="-5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48638"/>
              </p:ext>
            </p:extLst>
          </p:nvPr>
        </p:nvGraphicFramePr>
        <p:xfrm>
          <a:off x="-1" y="1214422"/>
          <a:ext cx="9144001" cy="4312932"/>
        </p:xfrm>
        <a:graphic>
          <a:graphicData uri="http://schemas.openxmlformats.org/drawingml/2006/table">
            <a:tbl>
              <a:tblPr firstRow="1" la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804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8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43702" y="100010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14482" y="285729"/>
            <a:ext cx="50006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10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78572"/>
              </p:ext>
            </p:extLst>
          </p:nvPr>
        </p:nvGraphicFramePr>
        <p:xfrm>
          <a:off x="-1" y="1124745"/>
          <a:ext cx="9144001" cy="1865926"/>
        </p:xfrm>
        <a:graphic>
          <a:graphicData uri="http://schemas.openxmlformats.org/drawingml/2006/table">
            <a:tbl>
              <a:tblPr firstRow="1" lastRow="1" bandRow="1"/>
              <a:tblGrid>
                <a:gridCol w="399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4135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216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-180528" y="2996952"/>
            <a:ext cx="11089232" cy="4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733425" indent="55563">
              <a:lnSpc>
                <a:spcPct val="100600"/>
              </a:lnSpc>
            </a:pPr>
            <a:r>
              <a:rPr lang="ru-RU" sz="245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24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60623"/>
              </p:ext>
            </p:extLst>
          </p:nvPr>
        </p:nvGraphicFramePr>
        <p:xfrm>
          <a:off x="0" y="3501008"/>
          <a:ext cx="9144000" cy="2561029"/>
        </p:xfrm>
        <a:graphic>
          <a:graphicData uri="http://schemas.openxmlformats.org/drawingml/2006/table">
            <a:tbl>
              <a:tblPr firstRow="1" lastRow="1" bandRow="1"/>
              <a:tblGrid>
                <a:gridCol w="449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6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20598"/>
              </p:ext>
            </p:extLst>
          </p:nvPr>
        </p:nvGraphicFramePr>
        <p:xfrm>
          <a:off x="0" y="1548266"/>
          <a:ext cx="9144001" cy="2944123"/>
        </p:xfrm>
        <a:graphic>
          <a:graphicData uri="http://schemas.openxmlformats.org/drawingml/2006/table">
            <a:tbl>
              <a:tblPr firstRow="1" lastRow="1" bandRow="1"/>
              <a:tblGrid>
                <a:gridCol w="4427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43702" y="12858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428998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958297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60942"/>
              </p:ext>
            </p:extLst>
          </p:nvPr>
        </p:nvGraphicFramePr>
        <p:xfrm>
          <a:off x="-1" y="1214422"/>
          <a:ext cx="9144001" cy="2787792"/>
        </p:xfrm>
        <a:graphic>
          <a:graphicData uri="http://schemas.openxmlformats.org/drawingml/2006/table">
            <a:tbl>
              <a:tblPr firstRow="1" lastRow="1" bandRow="1"/>
              <a:tblGrid>
                <a:gridCol w="428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Прикладные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научные исследования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  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00826" y="1000108"/>
            <a:ext cx="1928826" cy="235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571876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ru-RU" sz="2500" b="1" spc="-5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17608"/>
              </p:ext>
            </p:extLst>
          </p:nvPr>
        </p:nvGraphicFramePr>
        <p:xfrm>
          <a:off x="0" y="4429132"/>
          <a:ext cx="9144000" cy="1832740"/>
        </p:xfrm>
        <a:graphic>
          <a:graphicData uri="http://schemas.openxmlformats.org/drawingml/2006/table">
            <a:tbl>
              <a:tblPr firstRow="1" lastRow="1" bandRow="1"/>
              <a:tblGrid>
                <a:gridCol w="400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122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3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65728" y="211923"/>
            <a:ext cx="44291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42669"/>
              </p:ext>
            </p:extLst>
          </p:nvPr>
        </p:nvGraphicFramePr>
        <p:xfrm>
          <a:off x="0" y="1071546"/>
          <a:ext cx="9144000" cy="2899059"/>
        </p:xfrm>
        <a:graphic>
          <a:graphicData uri="http://schemas.openxmlformats.org/drawingml/2006/table">
            <a:tbl>
              <a:tblPr firstRow="1" lastRow="1" bandRow="1"/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30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2 960,2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845334"/>
                  </a:ext>
                </a:extLst>
              </a:tr>
              <a:tr h="176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86512" y="85723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136103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11760" y="3933056"/>
            <a:ext cx="55721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  <a:r>
              <a:rPr lang="ru-RU" sz="2500" b="1" spc="-4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47386"/>
              </p:ext>
            </p:extLst>
          </p:nvPr>
        </p:nvGraphicFramePr>
        <p:xfrm>
          <a:off x="-1" y="4534146"/>
          <a:ext cx="9144001" cy="1938612"/>
        </p:xfrm>
        <a:graphic>
          <a:graphicData uri="http://schemas.openxmlformats.org/drawingml/2006/table">
            <a:tbl>
              <a:tblPr firstRow="1" lastRow="1" bandRow="1"/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3828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62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43" y="54929"/>
            <a:ext cx="879057" cy="67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3041" y="142852"/>
            <a:ext cx="478634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sz="25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500" b="1" spc="-6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31802"/>
              </p:ext>
            </p:extLst>
          </p:nvPr>
        </p:nvGraphicFramePr>
        <p:xfrm>
          <a:off x="-1" y="1128043"/>
          <a:ext cx="9144001" cy="2041084"/>
        </p:xfrm>
        <a:graphic>
          <a:graphicData uri="http://schemas.openxmlformats.org/drawingml/2006/table">
            <a:tbl>
              <a:tblPr firstRow="1" lastRow="1" bandRow="1"/>
              <a:tblGrid>
                <a:gridCol w="350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83671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95736" y="3338802"/>
            <a:ext cx="57710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>
              <a:lnSpc>
                <a:spcPct val="100000"/>
              </a:lnSpc>
            </a:pP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</a:t>
            </a:r>
            <a:r>
              <a:rPr lang="ru-RU" sz="2500" b="1" spc="2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37040"/>
              </p:ext>
            </p:extLst>
          </p:nvPr>
        </p:nvGraphicFramePr>
        <p:xfrm>
          <a:off x="0" y="3933056"/>
          <a:ext cx="9144001" cy="2242988"/>
        </p:xfrm>
        <a:graphic>
          <a:graphicData uri="http://schemas.openxmlformats.org/drawingml/2006/table">
            <a:tbl>
              <a:tblPr firstRow="1" lastRow="1" bandRow="1"/>
              <a:tblGrid>
                <a:gridCol w="385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116632"/>
            <a:ext cx="6715172" cy="1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3000" b="1" spc="-7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33023"/>
              </p:ext>
            </p:extLst>
          </p:nvPr>
        </p:nvGraphicFramePr>
        <p:xfrm>
          <a:off x="0" y="1484785"/>
          <a:ext cx="9144001" cy="2303433"/>
        </p:xfrm>
        <a:graphic>
          <a:graphicData uri="http://schemas.openxmlformats.org/drawingml/2006/table">
            <a:tbl>
              <a:tblPr firstRow="1" lastRow="1" bandRow="1"/>
              <a:tblGrid>
                <a:gridCol w="435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460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75596295"/>
              </p:ext>
            </p:extLst>
          </p:nvPr>
        </p:nvGraphicFramePr>
        <p:xfrm>
          <a:off x="129695" y="2776644"/>
          <a:ext cx="67151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 descr="c0c871a7a02b8b39d31efc2c46bc6e8f.jpg"/>
          <p:cNvPicPr>
            <a:picLocks noChangeAspect="1"/>
          </p:cNvPicPr>
          <p:nvPr/>
        </p:nvPicPr>
        <p:blipFill>
          <a:blip r:embed="rId7" cstate="print">
            <a:lum contrast="-10000"/>
          </a:blip>
          <a:stretch>
            <a:fillRect/>
          </a:stretch>
        </p:blipFill>
        <p:spPr>
          <a:xfrm>
            <a:off x="6715140" y="3929066"/>
            <a:ext cx="2393357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285728"/>
            <a:ext cx="6715172" cy="9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ипального</a:t>
            </a:r>
            <a:r>
              <a:rPr lang="ru-RU" sz="3000" b="1" spc="-70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60802"/>
              </p:ext>
            </p:extLst>
          </p:nvPr>
        </p:nvGraphicFramePr>
        <p:xfrm>
          <a:off x="0" y="1428736"/>
          <a:ext cx="9072626" cy="4003696"/>
        </p:xfrm>
        <a:graphic>
          <a:graphicData uri="http://schemas.openxmlformats.org/drawingml/2006/table">
            <a:tbl>
              <a:tblPr firstRow="1" lastRow="1" bandRow="1"/>
              <a:tblGrid>
                <a:gridCol w="57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01.01.2019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 состоянию на 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к 01.01.2019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долг -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коммерческих банков и иных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ценные бумаги, осуществляемые путем выпуска ценных бумаг (в валюте Российской Федерации)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гарантии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муниципального долга к налоговым и неналоговым доходам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09010106"/>
              </p:ext>
            </p:extLst>
          </p:nvPr>
        </p:nvGraphicFramePr>
        <p:xfrm>
          <a:off x="129695" y="6143644"/>
          <a:ext cx="4585181" cy="6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00488"/>
              </p:ext>
            </p:extLst>
          </p:nvPr>
        </p:nvGraphicFramePr>
        <p:xfrm>
          <a:off x="35496" y="1357298"/>
          <a:ext cx="9108504" cy="45000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9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01.12.2019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-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 подготовка экономики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24211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188640"/>
            <a:ext cx="4536504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брошюры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23807"/>
              </p:ext>
            </p:extLst>
          </p:nvPr>
        </p:nvGraphicFramePr>
        <p:xfrm>
          <a:off x="0" y="1357299"/>
          <a:ext cx="9144000" cy="421990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31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2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 Необходимость вносимых изменений.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2. Основные параметры бюджета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городской округ Люберцы Московской области на 2019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и на плановый период </a:t>
                      </a:r>
                    </a:p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и 2021 годов.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2.1. Сведения об изменении доходов бюджета округа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2.2. Сведения об изменении расходов бюджета округа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3. Сведения об изменении расходов по муниципальным программам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23-30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4. Причины уточнения расходов бюджета округа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муниципальным программам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31-40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5. Сведения  об изменениях источников внутреннего финансирования дефицита бюджета округа.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Причины изменения источников покрытия дефицита бюджета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7. Контактная информация.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42-43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29769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05065"/>
              </p:ext>
            </p:extLst>
          </p:nvPr>
        </p:nvGraphicFramePr>
        <p:xfrm>
          <a:off x="-32" y="1432582"/>
          <a:ext cx="9144032" cy="42824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01.12.2019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4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Прикладные научные исследования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29309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30862"/>
              </p:ext>
            </p:extLst>
          </p:nvPr>
        </p:nvGraphicFramePr>
        <p:xfrm>
          <a:off x="17732" y="1474794"/>
          <a:ext cx="9108535" cy="42473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01.12.2019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9967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свыше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свыше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6 207,9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Высшее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8102264"/>
                  </a:ext>
                </a:extLst>
              </a:tr>
              <a:tr h="239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60768"/>
              </p:ext>
            </p:extLst>
          </p:nvPr>
        </p:nvGraphicFramePr>
        <p:xfrm>
          <a:off x="-13760" y="1440212"/>
          <a:ext cx="9144032" cy="39002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01.12.2019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131400"/>
                  </a:ext>
                </a:extLst>
              </a:tr>
              <a:tr h="2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112156"/>
                  </a:ext>
                </a:extLst>
              </a:tr>
              <a:tr h="2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834233"/>
                  </a:ext>
                </a:extLst>
              </a:tr>
              <a:tr h="2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071546"/>
            <a:ext cx="200026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51720" y="557735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* В соответствии с отчетом об исполнении бюджета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92213"/>
              </p:ext>
            </p:extLst>
          </p:nvPr>
        </p:nvGraphicFramePr>
        <p:xfrm>
          <a:off x="0" y="1357298"/>
          <a:ext cx="9143999" cy="4207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5 872,1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6 517,4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5 503,6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отдыха, оздоровления и занятости детей и подростков в период школьных каникул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«Спорт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«Муниципальное управление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и повышение энергетической эффективности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похоронного дела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поддержка населения в городском округе Люберцы Московской области»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327100" y="114582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21994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26586"/>
              </p:ext>
            </p:extLst>
          </p:nvPr>
        </p:nvGraphicFramePr>
        <p:xfrm>
          <a:off x="0" y="1428736"/>
          <a:ext cx="9143999" cy="403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«Предоставление гражданам субсидий на оплату жилого помещения и коммунальных услуг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транспортной системы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информирования населения о деятельности органов местного самоуправления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имущественного комплекса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29520" y="1214422"/>
            <a:ext cx="1500199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22902"/>
              </p:ext>
            </p:extLst>
          </p:nvPr>
        </p:nvGraphicFramePr>
        <p:xfrm>
          <a:off x="0" y="1428735"/>
          <a:ext cx="9144000" cy="3987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9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безопасности жизнедеятельности населения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«Жилище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информационной и технической инфраструктуры экосистемы цифровой экономики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 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11213"/>
              </p:ext>
            </p:extLst>
          </p:nvPr>
        </p:nvGraphicFramePr>
        <p:xfrm>
          <a:off x="0" y="1357298"/>
          <a:ext cx="9144000" cy="3980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7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архивного дела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«Охрана здоровья граждан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«Содержание и развитие жилищно-коммунального хозяйства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«Дороги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«Формирование современной комфортной городской среды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24"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494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858"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утвержденных</a:t>
                      </a:r>
                      <a:r>
                        <a:rPr lang="ru-RU" sz="1200" b="1" spc="-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11 059,4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728" y="142852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10718"/>
              </p:ext>
            </p:extLst>
          </p:nvPr>
        </p:nvGraphicFramePr>
        <p:xfrm>
          <a:off x="-32" y="1428736"/>
          <a:ext cx="9144032" cy="4214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отдыха, оздоровления и занятости детей и подростков в период школьных каникул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«Спорт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«Муниципальное управление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и повышение энергетической эффективности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похоронного дела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поддержка населения в городском округе Люберцы Московской области»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«Предоставление гражданам субсидий на оплату жилого помещения и коммунальных услуг в городском округе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транспортной системы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214290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32156"/>
              </p:ext>
            </p:extLst>
          </p:nvPr>
        </p:nvGraphicFramePr>
        <p:xfrm>
          <a:off x="-32" y="1571612"/>
          <a:ext cx="9144032" cy="404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информирования населения о деятельности органов местного самоуправления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имущественного комплекса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безопасности жизнедеятельности населения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«Жилище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информационной и технической инфраструктуры экосистемы цифровой экономики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9215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Необходимость вносимых изменений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6992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Совета депутатов муниципального образования городской округ Люберцы Московской области от 05.12.2018 №250/29 «О бюджете муниципального образования городской округ Люберцы Московской области на 2019 год и на плановый период 2020 и 2021 годов» вносились изменения Решениями Совета депутатов муниципального образования городской округ Люберцы Московской области от 13.02.2019 № 276/32, от 15.05.2019 №294/35, от 11.09.2019 №312/38, от 26.12.2019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339/42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49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Необходимость вносимых изменений обусловлены следующими причинами:</a:t>
            </a:r>
          </a:p>
          <a:p>
            <a:pPr lvl="0" indent="355600"/>
            <a:r>
              <a:rPr lang="ru-RU" dirty="0">
                <a:latin typeface="Times New Roman" pitchFamily="18" charset="0"/>
                <a:cs typeface="Times New Roman" pitchFamily="18" charset="0"/>
              </a:rPr>
              <a:t>1.Необходимость включения в бюджет округа средств, подлежащих получению из федерального бюджета, бюджета Московской области в соответствии с нормативно-правовыми актами.</a:t>
            </a:r>
          </a:p>
          <a:p>
            <a:pPr lvl="0" indent="355600"/>
            <a:r>
              <a:rPr lang="ru-RU" dirty="0">
                <a:latin typeface="Times New Roman" pitchFamily="18" charset="0"/>
                <a:cs typeface="Times New Roman" pitchFamily="18" charset="0"/>
              </a:rPr>
              <a:t>2. Уточнением и перераспределением отдельных расходов бюджета округа в связи с необходимостью финансового обеспечения мероприятий по приоритетным направлениям.</a:t>
            </a:r>
          </a:p>
          <a:p>
            <a:pPr lvl="0" indent="355600"/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3.Увеличение расходов Дорожного фонда.</a:t>
            </a:r>
          </a:p>
          <a:p>
            <a:pPr marL="1614488" indent="-711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вносимых поправок изменились основные параметры бюджета округа          на 2019 год и на плановый период 2020 и 2021 годов.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62" y="142852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23752"/>
              </p:ext>
            </p:extLst>
          </p:nvPr>
        </p:nvGraphicFramePr>
        <p:xfrm>
          <a:off x="0" y="1428736"/>
          <a:ext cx="9144032" cy="413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 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архивного дела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«Охрана здоровья граждан на территории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«Содержание и развитие жилищно-коммунального хозяйства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«Дороги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25 0 00 00000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«Формирование современной комфортной городской среды городского округа Люберцы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утвержденных</a:t>
                      </a:r>
                      <a:r>
                        <a:rPr lang="ru-RU" sz="1200" b="1" spc="-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30807"/>
              </p:ext>
            </p:extLst>
          </p:nvPr>
        </p:nvGraphicFramePr>
        <p:xfrm>
          <a:off x="17748" y="1225553"/>
          <a:ext cx="9108504" cy="434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279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23,1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 2,4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проведению капитального, текущего ремонта, ремонта кровель, замене оконных конструкций, выполнению противопожарных мероприятий и др. в общеобразовательных организациях планируется направить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финансовое обеспечение получения гражданами дошкольного образования в частных дошкольных образовательных организациях в Московской области за счет субвенции бюджетам муниципальных районов Московской области планируется направить 7,0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установку внутреннего и наружного видеонаблюдения в дошкольных образовательных учреждениях планируется направить 0,5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внедрение современных образовательных технологий планируется направить 1,1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замену технологического оборудования в пищеблоках общеобразовательных организаций планируется направить 0,6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мероприятия по проведению топографо-геодезических и инженерно-геодезических изысканий планируется направить 0,2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реализацию отдельных мероприятий муниципальных программ (в части оплаты труда и начислений на оплату труда педагогических работников муниципальных организаций дополнительного образования) планируется направить 5,2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15412"/>
              </p:ext>
            </p:extLst>
          </p:nvPr>
        </p:nvGraphicFramePr>
        <p:xfrm>
          <a:off x="17748" y="1406312"/>
          <a:ext cx="9108504" cy="4531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279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Образование городского округа Люберцы Московской области»</a:t>
                      </a: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оплату расходов, связанных с компенсацией проезда к месту учебы и обратно отдельным категориям обучающихся по очной форме обучения  муниципальных общеобразовательных организаций в Московской области за счет субвенции бюджетам муниципальных образований Московской области планируется направить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внедрение и обеспечение функционирования модели персонифицированного финансирования дополнительного образования детей планируется направить 4,6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в сумме 120,6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финансовое обеспечение государственных (муниципальных)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 в сумме 25,0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мероприятия, связанные с подготовкой к открытию новых объектов дошкольного образования в сумме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мероприятия по разработке и согласованию проектно-сметной документации на строительство объектов образования в сумме 12,2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установке (замене) ограждений, благоустройству территорий, игровых участков, устройству веранд, теневых навесов, спортивных площадок в дошкольных организациях в сумме 1,0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 за счет субвенции бюджетам муниципальных образований Московской области в сумме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15,4</a:t>
                      </a:r>
                      <a:r>
                        <a:rPr lang="ru-RU" sz="12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729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93998"/>
              </p:ext>
            </p:extLst>
          </p:nvPr>
        </p:nvGraphicFramePr>
        <p:xfrm>
          <a:off x="17748" y="1314818"/>
          <a:ext cx="9108504" cy="478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47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финансовое обеспечение получения гражданами дошкольного, начального общего, основного общего, среднего общего образования в частных общеобразовательных организациях в Московской области за счет субвенции бюджетам муниципальных образований Московской области в сумме </a:t>
                      </a:r>
                      <a:r>
                        <a:rPr lang="ru-RU" sz="12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финансирование оплаты питания льготным категориям воспитанников в детских дошкольных учреждениях в сумме 2,4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приобретение и установку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молниезащитного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оборудования в дошкольных учреждениях в сумме 0,1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на модернизацию АПС  в дошкольных учреждениях в сумме 0,2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проведение санитарной вырубки деревьев на территории общеобразовательных учреждений в сумме 1,0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мероприятия по проведению модернизации электрощитовой, ремонту помещения электрощитовой и замене электропроводки в общеобразовательных организациях в сумме 3,5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частичную компенсацию стоимости питания отдельным категориям обучающихся в муниципальных общеобразовательных организациях и частных общеобразовательных организациях, имеющих государственную аккредитацию за счет субвенции бюджетам муниципальных образований Московской области в сумме 13,5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строительство пристройки на 300 мест, пристройки к МОУ СОШ №59, школы на 275 мест, пристройки к МОУ Кадетская школа на 200 мест в сумме 37,3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выполнения государственного (муниципального) задания на оказание государственных (муниципальных) услуг (выполнение работ) в муниципальных учреждениях дополнительного образования планируется направить 6,6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73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75675"/>
              </p:ext>
            </p:extLst>
          </p:nvPr>
        </p:nvGraphicFramePr>
        <p:xfrm>
          <a:off x="17748" y="1225553"/>
          <a:ext cx="9108504" cy="506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Культура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0,6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приобретение оборудования, мебели, оргтехники и музыкальных инструментов планируется направить  0,1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расширение системы наблюдения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0,5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в сумме 19,1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выполнения муниципального задания муниципальными учреждениями культуры  в сумме 7,6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-мероприятия по обследованию объекта, разработке и согласованию проектно-сметной документации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5,0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текущих ремонтов в учреждениях культуры городского округа Люберцы (кроме учреждений дополнительного образования) в сумме 6,5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41608"/>
                  </a:ext>
                </a:extLst>
              </a:tr>
              <a:tr h="77837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«Спорт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6,3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содержание имущества МУ "Многофункциональный комплекс "Триумф" за счет платных услуг и доходов от сдачи в аренду имущества планируется направить  1,0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приобретение и установку ограждений на территории стадионов планируется направить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ремонтных работ спортивных площадок на территории учреждений физической культуры и спорта планируется направить 3,4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в сумме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9,2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 реализации мероприятий по капитальному ремонту, устройству, реконструкции спортивных объектов в сумме 2,7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развитие территории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Кореневского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карьера для спортивной, физкультурно-оздоровительной и досуговой деятельности населения в сумме 6,5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528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22126"/>
              </p:ext>
            </p:extLst>
          </p:nvPr>
        </p:nvGraphicFramePr>
        <p:xfrm>
          <a:off x="17748" y="1225553"/>
          <a:ext cx="9108504" cy="437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0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 городского округа Люберцы Московской области»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обеспечение деятельности органов местного самоуправления муниципального образования городской округ Люберцы Московской области в сумме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7,7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68767"/>
                  </a:ext>
                </a:extLst>
              </a:tr>
              <a:tr h="77837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в городском округе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мероприятия по у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личному освещению городского округа Люберцы в сумме 1,8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в сумме 7,7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беспечение 2-й категории надежности электроэнергии и приборами учета ресурсов энергоснабжения в муниципальных образовательных учреждениях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4,7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установку светодиодных светильников в сумме 2,0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коллективными (общедомовыми) приборами учета тепловой энергии и индивидуальными приборами учета воды в многоквартирных жилых домах в сумме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12736"/>
                  </a:ext>
                </a:extLst>
              </a:tr>
              <a:tr h="57362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похоронного дела на территории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мероприятия по с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одержанию мест захоронения в сумме 0,7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87971"/>
                  </a:ext>
                </a:extLst>
              </a:tr>
              <a:tr h="77837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в городском округе Люберцы Московской области"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предоставление субсидии управляющим компаниям для адаптации подъездов многоквартирных жилых домов в сумме 2,7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60218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779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47838"/>
              </p:ext>
            </p:extLst>
          </p:nvPr>
        </p:nvGraphicFramePr>
        <p:xfrm>
          <a:off x="35464" y="1428736"/>
          <a:ext cx="9108536" cy="4495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41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«Предоставление гражданам субсидий на оплату жилого помещения и коммунальных услуг в городском округе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организацию работы по предоставлению субсидий на оплату жилого помещения и коммунальных услуг за счет субвенции бюджетам муниципальных районов и городских округов Московской области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13,0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9195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имущественного комплекса городского округа Люберцы Московской области»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внесение платы за коммунальные услуги свободных жилых и нежилых помещений, за содержание свободных жилых и нежилых помещений, находящихся в казне городского округа Люберцы в сумме 0,5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8,4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оформление документов на объекты недвижимого имущества в сумме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 млн.рублей;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оформление документов для кадастрового учета объектов недвижимого имущества, имеющих признаки бесхозяйного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-оценка  муниципального имущества, оценка рыночной величины арендной платы за использование имущества, находящегося в муниципальной собственности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0,2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внесение платы на капитальный ремонт общего имущества в многоквартирном доме соразмерно своей доле в праве общей собственности на это имущество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6,6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ремонт жилых помещений , находящихся в собственности городского округа Люберцы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0,6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30166"/>
              </p:ext>
            </p:extLst>
          </p:nvPr>
        </p:nvGraphicFramePr>
        <p:xfrm>
          <a:off x="35464" y="1340768"/>
          <a:ext cx="9108536" cy="3807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</a:t>
                      </a:r>
                    </a:p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8,4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организацию деятельности многофункциональных центров предоставления государственных и муниципальных услуг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5,1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создание новых офисов многофункциональных центров предоставления государственных и дополнительных окон доступа к услугам в многофункциональных центрах предоставления государственных и муниципальных услуг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3,3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2562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«Содержание и развитие жилищно-коммунального хозяйства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24,0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-муниципальная поддержка капитального ремонта общего имущества в многоквартирных домах городского округа Люберцы в сумме 0,5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-ПСД и строительство модульной котельной в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р.п.Малаховка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Пионерская, участок 19А в сумме 18,9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разработку схемы теплоснабжения городского округа Люберцы  в сумме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реконструкцию сетей холодного водоснабжения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пос.Малаховка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Электропоселок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сумме 2,5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4256"/>
              </p:ext>
            </p:extLst>
          </p:nvPr>
        </p:nvGraphicFramePr>
        <p:xfrm>
          <a:off x="30864" y="1446550"/>
          <a:ext cx="9108536" cy="3764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574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</a:t>
                      </a:r>
                    </a:p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«Дороги городского округа Люберцы Московской области»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11,7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содержание и ремонт дорог общего пользования в сумме 11,0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установку светофорных объектов типа Т7, Т1 в сумме 0,4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 проведение работ по дополнительному освещению на пешеходных переходах в сумме 0,3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46276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современной комфортной городской среды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в сумме 43,4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благоустройство общественных территорий городского округа Люберцы (в т.ч. благоустройство зон массового отдыха граждан (скверов, аллей и бульваров)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17,9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ремонт дворовых территорий городского округа Люберцы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11,8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новогоднее оформление городского округа Люберцы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13,1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цветочное оформление территорий городского округа Люберцы 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172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0157"/>
              </p:ext>
            </p:extLst>
          </p:nvPr>
        </p:nvGraphicFramePr>
        <p:xfrm>
          <a:off x="0" y="1192433"/>
          <a:ext cx="9130340" cy="512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89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989">
                <a:tc>
                  <a:txBody>
                    <a:bodyPr/>
                    <a:lstStyle/>
                    <a:p>
                      <a:pPr marL="61594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современной комфортной городской среды городского округа Люберцы Московской области» </a:t>
                      </a:r>
                    </a:p>
                    <a:p>
                      <a:pPr marL="61594" algn="l">
                        <a:lnSpc>
                          <a:spcPts val="1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в сумме 124,4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приобретение и установка технических сооружений (устройств) для развлечения, оснащенных электрическим приводом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8,9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обустройство и установку детских игровых площадок на территории городского округа Люберцы в сумме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реализацию программы формирования современной городской среды в части благоустройства общественных территорий в сумме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41,3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комплексное благоустройство территории городского округа Люберцы в сумме 12,2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устройс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 и капитальный ремонт электросетевого хозяйства, систем наружного освещения и архитектурно-художественного освещения в рамках реализации приоритетного проекта «Светлый город» в сумме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3,3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содержание территорий городского округа Люберцы в сумме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13,0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вырубку аварийных и сухостойных деревьев в сумме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1,9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ремонт подъездов многоквартирных домов в сумме 19,6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компенсационного озеленения в сумме 2,7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мероприятия по установке камер видеонаблюдения в подъездах многоквартирных домов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     2,3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деятельности парков культуры и отдыха и благоустройство существующих парков культуры и отдыха, расположенных на территории городского округа Люберцы в сумме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9,6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МУ «ОКБЖКХ» в сумме 8,2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выполнение работ по благоустройству после демонтажа незаконно установленных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нестацио-нарных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объектов в сумме в сумме 0,4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ремонт памятников (в т.ч. поставка и транспортировка газа) в сумме 0,7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16197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36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городской округ Люберцы Московской области на 2019 год и на плановый период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и 2021 годов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8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35577"/>
              </p:ext>
            </p:extLst>
          </p:nvPr>
        </p:nvGraphicFramePr>
        <p:xfrm>
          <a:off x="13660" y="1500173"/>
          <a:ext cx="9130340" cy="3915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691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880">
                <a:tc>
                  <a:txBody>
                    <a:bodyPr/>
                    <a:lstStyle/>
                    <a:p>
                      <a:pPr marL="61594" algn="ctr">
                        <a:lnSpc>
                          <a:spcPts val="1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в сумме 63,2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 оплату труда муниципальным общеобразовательным учреждениям и учреждениям дополнительного образования в целя выполнения Указов Президента, в форме дотаций, предоставляемые из бюджета Московской области бюджетам муниципальных образований Московской области в сумме 22,4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расходы на исполнение судебных актов и (или) иных документов по обращению взыскания на средства бюджета городского округа Люберцы  Московской области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40,8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в сумме 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61,2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-расходы, связанные с выполнением муниципального задания по системе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персонифици-рованного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финансирования дополнительного образования детей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-расходы, связанные с открытием, оснащением вводимых муниципальных образовательных объектов и  с выполнением муниципального задания в сумме 17,3 млн.рублей;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-расходы на повышение заработной платы работникам бюджетной сферы  в сумме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-расходы на финансирование расходов по которым предусмотрено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виде субсидий, предоставляемых из бюджета вышестоящего уровня в сумме 9,3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98465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360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4807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 изменениях источников внутреннего финансирования дефицита бюджета округа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уточнении бюджета на 2019 год уменьшился размер дефицита на 284,5 млн.рублей и составит 297,4 млн.рублей или 6,6% к общей сумме доходов без учета безвозмездных поступлений.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Источниками финансирования роста дефицита бюджета на 2019 год планируется за   счет   изменения   остатков   средств   на  счетах   по  учету   средств  бюджета  в  сумме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297,4 млн.рублей.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32285" y="1261502"/>
            <a:ext cx="3267075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285776"/>
            <a:ext cx="29797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1547815" y="944565"/>
            <a:ext cx="977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2533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1901825" y="188640"/>
            <a:ext cx="7242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финансовом управлении администрации муниципального образования  городской округ Люберцы Московской области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5714" y="3966517"/>
            <a:ext cx="6294758" cy="253935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Контактная информация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Руководитель:  Пак А.Э.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Адрес: Московская область, г. Люберцы, Октябрьский проспект, д.190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Телефон, факс: (495) 503-41-55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 электронной почты : </a:t>
            </a:r>
            <a:r>
              <a:rPr lang="en-US" sz="1600" b="1" dirty="0">
                <a:solidFill>
                  <a:schemeClr val="tx1"/>
                </a:solidFill>
              </a:rPr>
              <a:t>luberfu@mail.ru</a:t>
            </a: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Режим работы: понедельник-четверг с 09.00-18.00, пятница с 09.00-16.45,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перерыв с 13.00-13.45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Сайт: </a:t>
            </a:r>
            <a:r>
              <a:rPr lang="en-US" sz="1600" b="1" dirty="0">
                <a:solidFill>
                  <a:schemeClr val="tx1"/>
                </a:solidFill>
              </a:rPr>
              <a:t>www.</a:t>
            </a:r>
            <a:r>
              <a:rPr lang="ru-RU" sz="1600" b="1" dirty="0" err="1">
                <a:solidFill>
                  <a:schemeClr val="tx1"/>
                </a:solidFill>
              </a:rPr>
              <a:t>люберцы.рф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75067" y="1561516"/>
            <a:ext cx="4793227" cy="194421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Финансовое управление является функциональным органом администрации округа, осуществляет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проведение единой финансовой и бюджетной политики на территории округа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505873"/>
            <a:ext cx="2133600" cy="352127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округа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86607"/>
              </p:ext>
            </p:extLst>
          </p:nvPr>
        </p:nvGraphicFramePr>
        <p:xfrm>
          <a:off x="-32" y="1436229"/>
          <a:ext cx="9144032" cy="39575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68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7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10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товары (работы, услуги), реализуемые на территории Российской Федерации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(работ)  и компенсации  затрат государства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3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3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599799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5801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округа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16642"/>
              </p:ext>
            </p:extLst>
          </p:nvPr>
        </p:nvGraphicFramePr>
        <p:xfrm>
          <a:off x="0" y="1412776"/>
          <a:ext cx="9144001" cy="42056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4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№3  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312/38         от 11.09.2019)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уточнения бюджета №4         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339/42         от 26.12.2019)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2019 года  от уточнения №3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 № 312/38         от 11.09.2019)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809809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поступления, в том числе: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5 283,2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 бюджетной системы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6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бюджетов бюджетной системы РФ от возврата бюджетами бюджетной 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5574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ИМТ, имеющих целевое назначение, прошлых лет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9279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10 477,5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58" y="285728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24347"/>
              </p:ext>
            </p:extLst>
          </p:nvPr>
        </p:nvGraphicFramePr>
        <p:xfrm>
          <a:off x="0" y="1612048"/>
          <a:ext cx="9072594" cy="41326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7697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4 658,8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1 05 01000 01 0000 110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1 05 02000 02 0000 110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1 05 03000 01 0000 110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661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1 05 04000 02 0000 110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32240" y="1240965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44" y="142852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29902"/>
              </p:ext>
            </p:extLst>
          </p:nvPr>
        </p:nvGraphicFramePr>
        <p:xfrm>
          <a:off x="0" y="1357298"/>
          <a:ext cx="9072594" cy="42148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1 06 01000 00 0000 110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1 06 06000 00 0000 110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1 09 00000 00 0000 000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и перерасчеты по отменным налогам, сборам и иным обязательным платежам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 и компенсации  затрат государства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16843"/>
              </p:ext>
            </p:extLst>
          </p:nvPr>
        </p:nvGraphicFramePr>
        <p:xfrm>
          <a:off x="5752" y="1433696"/>
          <a:ext cx="9144032" cy="41110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01.12.2018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5 124,6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4 309,0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2 02 10000 00 0000 151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2 02 20000 00 0000 151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2 02 30000 00 0000 151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2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2 02 40000 00 0000 151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2 18 00000 00 0000 000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</a:t>
                      </a:r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10 477,5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071546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Abstrakt 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26217</TotalTime>
  <Words>7911</Words>
  <Application>Microsoft Office PowerPoint</Application>
  <PresentationFormat>Экран (4:3)</PresentationFormat>
  <Paragraphs>1943</Paragraphs>
  <Slides>43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Ariston</vt:lpstr>
      <vt:lpstr>Calibri</vt:lpstr>
      <vt:lpstr>Constantia</vt:lpstr>
      <vt:lpstr>Times New Roman</vt:lpstr>
      <vt:lpstr>GreenAbstrakt 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Валентина В. Зеленовская</cp:lastModifiedBy>
  <cp:revision>2256</cp:revision>
  <cp:lastPrinted>2019-05-22T14:36:45Z</cp:lastPrinted>
  <dcterms:created xsi:type="dcterms:W3CDTF">2014-01-05T09:17:23Z</dcterms:created>
  <dcterms:modified xsi:type="dcterms:W3CDTF">2019-12-26T11:24:55Z</dcterms:modified>
</cp:coreProperties>
</file>